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Lst>
  <p:sldSz cy="5143500" cx="9144000"/>
  <p:notesSz cx="6858000" cy="9144000"/>
  <p:embeddedFontLst>
    <p:embeddedFont>
      <p:font typeface="Nunito"/>
      <p:regular r:id="rId68"/>
      <p:bold r:id="rId69"/>
      <p:italic r:id="rId70"/>
      <p:boldItalic r:id="rId71"/>
    </p:embeddedFont>
    <p:embeddedFont>
      <p:font typeface="Noto Sans JP"/>
      <p:regular r:id="rId72"/>
      <p:bold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86FCDD8-D1F6-43E5-9C16-5E509BF8E0B3}">
  <a:tblStyle styleId="{086FCDD8-D1F6-43E5-9C16-5E509BF8E0B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EA42D77-0713-4663-8DAB-F3583024ABFF}"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NotoSansJP-bold.fntdata"/><Relationship Id="rId72" Type="http://schemas.openxmlformats.org/officeDocument/2006/relationships/font" Target="fonts/NotoSansJP-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Nunito-boldItalic.fntdata"/><Relationship Id="rId70" Type="http://schemas.openxmlformats.org/officeDocument/2006/relationships/font" Target="fonts/Nunito-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Nunito-regular.fntdata"/><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Nunit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cff33a7af_0_0: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g33cff33a7af_0_0: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spcBef>
                <a:spcPts val="0"/>
              </a:spcBef>
              <a:spcAft>
                <a:spcPts val="0"/>
              </a:spcAft>
              <a:buNone/>
            </a:pPr>
            <a:r>
              <a:rPr lang="ja">
                <a:solidFill>
                  <a:srgbClr val="222222"/>
                </a:solidFill>
                <a:highlight>
                  <a:srgbClr val="FFFFFF"/>
                </a:highlight>
              </a:rPr>
              <a:t>宮城県漁協気仙沼総合支所の菊地さん</a:t>
            </a:r>
            <a:endParaRPr/>
          </a:p>
        </p:txBody>
      </p:sp>
      <p:sp>
        <p:nvSpPr>
          <p:cNvPr id="128" name="Google Shape;128;g33cff33a7af_0_0: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spcBef>
                <a:spcPts val="0"/>
              </a:spcBef>
              <a:spcAft>
                <a:spcPts val="0"/>
              </a:spcAft>
              <a:buNone/>
            </a:pPr>
            <a:fld id="{00000000-1234-1234-1234-123412341234}" type="slidenum">
              <a:rPr lang="ja" sz="1900"/>
              <a:t>‹#›</a:t>
            </a:fld>
            <a:endParaRPr sz="19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3cff33a7af_0_731: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g33cff33a7af_0_731: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216" name="Google Shape;216;g33cff33a7af_0_731: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3cff33a7af_0_763: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g33cff33a7af_0_763: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225" name="Google Shape;225;g33cff33a7af_0_763: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3cff33a7af_0_770: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g33cff33a7af_0_770: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233" name="Google Shape;233;g33cff33a7af_0_770: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3cff33a7af_0_778: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g33cff33a7af_0_778: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242" name="Google Shape;242;g33cff33a7af_0_778: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3cff33a7af_0_785: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g33cff33a7af_0_785: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250" name="Google Shape;250;g33cff33a7af_0_785: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3cff33a7af_0_793: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g33cff33a7af_0_793: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259" name="Google Shape;259;g33cff33a7af_0_793: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3cff33a7af_0_800: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g33cff33a7af_0_800: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267" name="Google Shape;267;g33cff33a7af_0_800: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3cff33a7af_0_808: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g33cff33a7af_0_808: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276" name="Google Shape;276;g33cff33a7af_0_808: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3cff33a7af_0_815: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g33cff33a7af_0_815: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284" name="Google Shape;284;g33cff33a7af_0_815: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3cff33a7af_0_43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2" name="Google Shape;292;g33cff33a7af_0_437:notes"/>
          <p:cNvSpPr txBox="1"/>
          <p:nvPr>
            <p:ph idx="1" type="body"/>
          </p:nvPr>
        </p:nvSpPr>
        <p:spPr>
          <a:xfrm>
            <a:off x="0" y="0"/>
            <a:ext cx="39999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93" name="Google Shape;293;g33cff33a7af_0_437:notes"/>
          <p:cNvSpPr txBox="1"/>
          <p:nvPr>
            <p:ph idx="12" type="sldNum"/>
          </p:nvPr>
        </p:nvSpPr>
        <p:spPr>
          <a:xfrm>
            <a:off x="0" y="0"/>
            <a:ext cx="39999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ja"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3cff33a7af_0_2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 name="Google Shape;133;g33cff33a7af_0_21:notes"/>
          <p:cNvSpPr txBox="1"/>
          <p:nvPr>
            <p:ph idx="1" type="body"/>
          </p:nvPr>
        </p:nvSpPr>
        <p:spPr>
          <a:xfrm>
            <a:off x="0" y="0"/>
            <a:ext cx="39999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34" name="Google Shape;134;g33cff33a7af_0_21:notes"/>
          <p:cNvSpPr txBox="1"/>
          <p:nvPr>
            <p:ph idx="12" type="sldNum"/>
          </p:nvPr>
        </p:nvSpPr>
        <p:spPr>
          <a:xfrm>
            <a:off x="0" y="0"/>
            <a:ext cx="39999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ja"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3cff33a7af_0_73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3" name="Google Shape;303;g33cff33a7af_0_739:notes"/>
          <p:cNvSpPr txBox="1"/>
          <p:nvPr>
            <p:ph idx="1" type="body"/>
          </p:nvPr>
        </p:nvSpPr>
        <p:spPr>
          <a:xfrm>
            <a:off x="0" y="0"/>
            <a:ext cx="39999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304" name="Google Shape;304;g33cff33a7af_0_739:notes"/>
          <p:cNvSpPr txBox="1"/>
          <p:nvPr>
            <p:ph idx="12" type="sldNum"/>
          </p:nvPr>
        </p:nvSpPr>
        <p:spPr>
          <a:xfrm>
            <a:off x="0" y="0"/>
            <a:ext cx="39999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ja"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3cff33a7af_0_262: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g33cff33a7af_0_262: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315" name="Google Shape;315;g33cff33a7af_0_262: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3cff33a7af_0_276: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g33cff33a7af_0_276: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330" name="Google Shape;330;g33cff33a7af_0_276: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3cff33a7af_0_294: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g33cff33a7af_0_294: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338" name="Google Shape;338;g33cff33a7af_0_294: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3cff33a7af_0_321: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g33cff33a7af_0_321: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348" name="Google Shape;348;g33cff33a7af_0_321: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3cff33a7af_0_25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8" name="Google Shape;358;g33cff33a7af_0_252:notes"/>
          <p:cNvSpPr txBox="1"/>
          <p:nvPr>
            <p:ph idx="1" type="body"/>
          </p:nvPr>
        </p:nvSpPr>
        <p:spPr>
          <a:xfrm>
            <a:off x="0" y="0"/>
            <a:ext cx="39999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359" name="Google Shape;359;g33cff33a7af_0_252:notes"/>
          <p:cNvSpPr txBox="1"/>
          <p:nvPr>
            <p:ph idx="12" type="sldNum"/>
          </p:nvPr>
        </p:nvSpPr>
        <p:spPr>
          <a:xfrm>
            <a:off x="0" y="0"/>
            <a:ext cx="39999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ja"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3cff33a7af_0_95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9" name="Google Shape;369;g33cff33a7af_0_953:notes"/>
          <p:cNvSpPr txBox="1"/>
          <p:nvPr>
            <p:ph idx="1" type="body"/>
          </p:nvPr>
        </p:nvSpPr>
        <p:spPr>
          <a:xfrm>
            <a:off x="0" y="0"/>
            <a:ext cx="39999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370" name="Google Shape;370;g33cff33a7af_0_953:notes"/>
          <p:cNvSpPr txBox="1"/>
          <p:nvPr>
            <p:ph idx="12" type="sldNum"/>
          </p:nvPr>
        </p:nvSpPr>
        <p:spPr>
          <a:xfrm>
            <a:off x="0" y="0"/>
            <a:ext cx="39999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ja"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3cff33a7af_0_472: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g33cff33a7af_0_472: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381" name="Google Shape;381;g33cff33a7af_0_472: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3cff33a7af_0_479: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g33cff33a7af_0_479: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389" name="Google Shape;389;g33cff33a7af_0_479: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3cff33a7af_0_487: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g33cff33a7af_0_487: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398" name="Google Shape;398;g33cff33a7af_0_487: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3cff33a7af_0_11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g33cff33a7af_0_111:notes"/>
          <p:cNvSpPr txBox="1"/>
          <p:nvPr>
            <p:ph idx="1" type="body"/>
          </p:nvPr>
        </p:nvSpPr>
        <p:spPr>
          <a:xfrm>
            <a:off x="0" y="0"/>
            <a:ext cx="39999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45" name="Google Shape;145;g33cff33a7af_0_111:notes"/>
          <p:cNvSpPr txBox="1"/>
          <p:nvPr>
            <p:ph idx="12" type="sldNum"/>
          </p:nvPr>
        </p:nvSpPr>
        <p:spPr>
          <a:xfrm>
            <a:off x="0" y="0"/>
            <a:ext cx="39999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ja"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3cff33a7af_0_496: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g33cff33a7af_0_496: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408" name="Google Shape;408;g33cff33a7af_0_496: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3cff33a7af_0_509: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g33cff33a7af_0_509: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422" name="Google Shape;422;g33cff33a7af_0_509: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3cff33a7af_0_520: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 name="Google Shape;433;g33cff33a7af_0_520: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434" name="Google Shape;434;g33cff33a7af_0_520: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3cff33a7af_0_531: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g33cff33a7af_0_531: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446" name="Google Shape;446;g33cff33a7af_0_531: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3cff33a7af_0_538: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g33cff33a7af_0_538: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454" name="Google Shape;454;g33cff33a7af_0_538: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3cff33a7af_0_547: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g33cff33a7af_0_547: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464" name="Google Shape;464;g33cff33a7af_0_547: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3cff33a7af_0_560: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7" name="Google Shape;477;g33cff33a7af_0_560: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478" name="Google Shape;478;g33cff33a7af_0_560: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3cff33a7af_0_571: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33cff33a7af_0_571: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490" name="Google Shape;490;g33cff33a7af_0_571: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3cff33a7af_0_578: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7" name="Google Shape;497;g33cff33a7af_0_578: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498" name="Google Shape;498;g33cff33a7af_0_578: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3cff33a7af_0_587: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7" name="Google Shape;507;g33cff33a7af_0_587: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508" name="Google Shape;508;g33cff33a7af_0_587: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3cff33a7af_0_20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5" name="Google Shape;155;g33cff33a7af_0_206:notes"/>
          <p:cNvSpPr txBox="1"/>
          <p:nvPr>
            <p:ph idx="1" type="body"/>
          </p:nvPr>
        </p:nvSpPr>
        <p:spPr>
          <a:xfrm>
            <a:off x="0" y="0"/>
            <a:ext cx="39999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56" name="Google Shape;156;g33cff33a7af_0_206:notes"/>
          <p:cNvSpPr txBox="1"/>
          <p:nvPr>
            <p:ph idx="12" type="sldNum"/>
          </p:nvPr>
        </p:nvSpPr>
        <p:spPr>
          <a:xfrm>
            <a:off x="0" y="0"/>
            <a:ext cx="39999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ja"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3cff33a7af_0_594: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g33cff33a7af_0_594: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516" name="Google Shape;516;g33cff33a7af_0_594: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3cff33a7af_0_602: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4" name="Google Shape;524;g33cff33a7af_0_602: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525" name="Google Shape;525;g33cff33a7af_0_602: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3cff33a7af_0_609: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2" name="Google Shape;532;g33cff33a7af_0_609: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533" name="Google Shape;533;g33cff33a7af_0_609: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3cff33a7af_0_617: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g33cff33a7af_0_617: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542" name="Google Shape;542;g33cff33a7af_0_617: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3cff33a7af_0_624: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 name="Google Shape;549;g33cff33a7af_0_624: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550" name="Google Shape;550;g33cff33a7af_0_624: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3cff33a7af_0_632: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g33cff33a7af_0_632: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559" name="Google Shape;559;g33cff33a7af_0_632: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3cff33a7af_0_639: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6" name="Google Shape;566;g33cff33a7af_0_639: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567" name="Google Shape;567;g33cff33a7af_0_639: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3cff33a7af_0_647: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 name="Google Shape;575;g33cff33a7af_0_647: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576" name="Google Shape;576;g33cff33a7af_0_647: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3cff33a7af_0_655: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 name="Google Shape;584;g33cff33a7af_0_655: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585" name="Google Shape;585;g33cff33a7af_0_655: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3cff33a7af_0_663: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g33cff33a7af_0_663: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594" name="Google Shape;594;g33cff33a7af_0_663: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3cff33a7af_0_21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 name="Google Shape;166;g33cff33a7af_0_218:notes"/>
          <p:cNvSpPr txBox="1"/>
          <p:nvPr>
            <p:ph idx="1" type="body"/>
          </p:nvPr>
        </p:nvSpPr>
        <p:spPr>
          <a:xfrm>
            <a:off x="0" y="0"/>
            <a:ext cx="39999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67" name="Google Shape;167;g33cff33a7af_0_218:notes"/>
          <p:cNvSpPr txBox="1"/>
          <p:nvPr>
            <p:ph idx="12" type="sldNum"/>
          </p:nvPr>
        </p:nvSpPr>
        <p:spPr>
          <a:xfrm>
            <a:off x="0" y="0"/>
            <a:ext cx="39999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ja"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3cff33a7af_0_670: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g33cff33a7af_0_670: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602" name="Google Shape;602;g33cff33a7af_0_670: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3cff33a7af_0_331: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0" name="Google Shape;610;g33cff33a7af_0_331: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611" name="Google Shape;611;g33cff33a7af_0_331: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3cff33a7af_0_339: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9" name="Google Shape;619;g33cff33a7af_0_339: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620" name="Google Shape;620;g33cff33a7af_0_339: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3cff33a7af_0_348: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9" name="Google Shape;629;g33cff33a7af_0_348: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630" name="Google Shape;630;g33cff33a7af_0_348: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3cff33a7af_0_357: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9" name="Google Shape;639;g33cff33a7af_0_357: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640" name="Google Shape;640;g33cff33a7af_0_357: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33cff33a7af_0_366: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9" name="Google Shape;649;g33cff33a7af_0_366: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650" name="Google Shape;650;g33cff33a7af_0_366: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3cff33a7af_0_375: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g33cff33a7af_0_375: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660" name="Google Shape;660;g33cff33a7af_0_375: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33cff33a7af_0_384: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9" name="Google Shape;669;g33cff33a7af_0_384: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670" name="Google Shape;670;g33cff33a7af_0_384: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3cff33a7af_0_394: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3cff33a7af_0_394:notes"/>
          <p:cNvSpPr txBox="1"/>
          <p:nvPr>
            <p:ph idx="1" type="body"/>
          </p:nvPr>
        </p:nvSpPr>
        <p:spPr>
          <a:xfrm>
            <a:off x="997527" y="4800600"/>
            <a:ext cx="7980300" cy="39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g33cff33a7af_0_394:notes"/>
          <p:cNvSpPr txBox="1"/>
          <p:nvPr>
            <p:ph idx="12" type="sldNum"/>
          </p:nvPr>
        </p:nvSpPr>
        <p:spPr>
          <a:xfrm>
            <a:off x="5650346" y="9474778"/>
            <a:ext cx="4322700" cy="5004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Clr>
                <a:srgbClr val="000000"/>
              </a:buClr>
              <a:buSzPts val="1600"/>
              <a:buFont typeface="Arial"/>
              <a:buNone/>
            </a:pPr>
            <a:fld id="{00000000-1234-1234-1234-123412341234}" type="slidenum">
              <a:rPr lang="ja" sz="1900"/>
              <a:t>‹#›</a:t>
            </a:fld>
            <a:endParaRPr sz="19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3cff33a7af_0_400: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7" name="Google Shape;687;g33cff33a7af_0_400: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688" name="Google Shape;688;g33cff33a7af_0_400: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3cff33a7af_0_24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7" name="Google Shape;177;g33cff33a7af_0_240:notes"/>
          <p:cNvSpPr txBox="1"/>
          <p:nvPr>
            <p:ph idx="1" type="body"/>
          </p:nvPr>
        </p:nvSpPr>
        <p:spPr>
          <a:xfrm>
            <a:off x="0" y="0"/>
            <a:ext cx="39999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78" name="Google Shape;178;g33cff33a7af_0_240:notes"/>
          <p:cNvSpPr txBox="1"/>
          <p:nvPr>
            <p:ph idx="12" type="sldNum"/>
          </p:nvPr>
        </p:nvSpPr>
        <p:spPr>
          <a:xfrm>
            <a:off x="0" y="0"/>
            <a:ext cx="39999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ja"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3cff33a7af_0_411: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9" name="Google Shape;699;g33cff33a7af_0_411: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700" name="Google Shape;700;g33cff33a7af_0_411: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33cff33a7af_0_421: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0" name="Google Shape;710;g33cff33a7af_0_421: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711" name="Google Shape;711;g33cff33a7af_0_421: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3cff33a7af_0_22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8" name="Google Shape;188;g33cff33a7af_0_229:notes"/>
          <p:cNvSpPr txBox="1"/>
          <p:nvPr>
            <p:ph idx="1" type="body"/>
          </p:nvPr>
        </p:nvSpPr>
        <p:spPr>
          <a:xfrm>
            <a:off x="0" y="0"/>
            <a:ext cx="39999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89" name="Google Shape;189;g33cff33a7af_0_229:notes"/>
          <p:cNvSpPr txBox="1"/>
          <p:nvPr>
            <p:ph idx="12" type="sldNum"/>
          </p:nvPr>
        </p:nvSpPr>
        <p:spPr>
          <a:xfrm>
            <a:off x="0" y="0"/>
            <a:ext cx="39999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ja"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3cff33a7af_0_458: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g33cff33a7af_0_458: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200" name="Google Shape;200;g33cff33a7af_0_458: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3cff33a7af_0_465:notes"/>
          <p:cNvSpPr/>
          <p:nvPr>
            <p:ph idx="2" type="sldImg"/>
          </p:nvPr>
        </p:nvSpPr>
        <p:spPr>
          <a:xfrm>
            <a:off x="997527" y="1246909"/>
            <a:ext cx="7980300" cy="336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g33cff33a7af_0_465:notes"/>
          <p:cNvSpPr txBox="1"/>
          <p:nvPr>
            <p:ph idx="1" type="body"/>
          </p:nvPr>
        </p:nvSpPr>
        <p:spPr>
          <a:xfrm>
            <a:off x="997527" y="4800600"/>
            <a:ext cx="7980300" cy="39279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0"/>
              </a:spcBef>
              <a:spcAft>
                <a:spcPts val="0"/>
              </a:spcAft>
              <a:buSzPts val="1900"/>
              <a:buNone/>
            </a:pPr>
            <a:r>
              <a:t/>
            </a:r>
            <a:endParaRPr/>
          </a:p>
        </p:txBody>
      </p:sp>
      <p:sp>
        <p:nvSpPr>
          <p:cNvPr id="208" name="Google Shape;208;g33cff33a7af_0_465:notes"/>
          <p:cNvSpPr txBox="1"/>
          <p:nvPr>
            <p:ph idx="12" type="sldNum"/>
          </p:nvPr>
        </p:nvSpPr>
        <p:spPr>
          <a:xfrm>
            <a:off x="5650346" y="9474778"/>
            <a:ext cx="4322700" cy="500400"/>
          </a:xfrm>
          <a:prstGeom prst="rect">
            <a:avLst/>
          </a:prstGeom>
          <a:noFill/>
          <a:ln>
            <a:noFill/>
          </a:ln>
        </p:spPr>
        <p:txBody>
          <a:bodyPr anchorCtr="0" anchor="b" bIns="60925" lIns="121900" spcFirstLastPara="1" rIns="121900" wrap="square" tIns="60925">
            <a:noAutofit/>
          </a:bodyPr>
          <a:lstStyle/>
          <a:p>
            <a:pPr indent="0" lvl="0" marL="0" rtl="0" algn="r">
              <a:lnSpc>
                <a:spcPct val="100000"/>
              </a:lnSpc>
              <a:spcBef>
                <a:spcPts val="0"/>
              </a:spcBef>
              <a:spcAft>
                <a:spcPts val="0"/>
              </a:spcAft>
              <a:buSzPts val="1900"/>
              <a:buNone/>
            </a:pPr>
            <a:fld id="{00000000-1234-1234-1234-123412341234}" type="slidenum">
              <a:rPr lang="ja" sz="1900"/>
              <a:t>‹#›</a:t>
            </a:fld>
            <a:endParaRPr sz="19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24" name="Shape 12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hyperlink" Target="https://chromewebstore.google.com/detail/perplexity-ai-companion/hlgbcneanomplepojfcnclggenpcoldo?hl=ja&amp;pli=1" TargetMode="External"/><Relationship Id="rId5" Type="http://schemas.openxmlformats.org/officeDocument/2006/relationships/hyperlink" Target="https://www.genspark.ai/" TargetMode="External"/><Relationship Id="rId6" Type="http://schemas.openxmlformats.org/officeDocument/2006/relationships/hyperlink" Target="https://notebooklm.google.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1" Type="http://schemas.openxmlformats.org/officeDocument/2006/relationships/hyperlink" Target="https://x.com/ctgptlb" TargetMode="External"/><Relationship Id="rId10" Type="http://schemas.openxmlformats.org/officeDocument/2006/relationships/hyperlink" Target="https://x.com/usutaku_channel" TargetMode="External"/><Relationship Id="rId13" Type="http://schemas.openxmlformats.org/officeDocument/2006/relationships/hyperlink" Target="https://x.com/chatgptair" TargetMode="External"/><Relationship Id="rId12" Type="http://schemas.openxmlformats.org/officeDocument/2006/relationships/hyperlink" Target="https://x.com/masahirochaen" TargetMode="External"/><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hyperlink" Target="https://x.com/tetumemo" TargetMode="External"/><Relationship Id="rId9" Type="http://schemas.openxmlformats.org/officeDocument/2006/relationships/hyperlink" Target="https://x.com/kensuu" TargetMode="External"/><Relationship Id="rId5" Type="http://schemas.openxmlformats.org/officeDocument/2006/relationships/hyperlink" Target="https://x.com/fadysan_rh" TargetMode="External"/><Relationship Id="rId6" Type="http://schemas.openxmlformats.org/officeDocument/2006/relationships/hyperlink" Target="https://x.com/yoshi8__" TargetMode="External"/><Relationship Id="rId7" Type="http://schemas.openxmlformats.org/officeDocument/2006/relationships/hyperlink" Target="https://x.com/SuguruKun_ai" TargetMode="External"/><Relationship Id="rId8" Type="http://schemas.openxmlformats.org/officeDocument/2006/relationships/hyperlink" Target="https://x.com/ytiskw"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7.png"/><Relationship Id="rId9" Type="http://schemas.openxmlformats.org/officeDocument/2006/relationships/hyperlink" Target="https://qiita.com/kouz496/items/adcf8c4dfabf192e1d34" TargetMode="External"/><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13.png"/><Relationship Id="rId8"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hyperlink" Target="https://qiita.com/kouz496/items/adcf8c4dfabf192e1d34"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2.png"/><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2.png"/><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2.png"/><Relationship Id="rId4"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2.png"/><Relationship Id="rId4"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2.png"/><Relationship Id="rId4" Type="http://schemas.openxmlformats.org/officeDocument/2006/relationships/image" Target="../media/image24.png"/><Relationship Id="rId5" Type="http://schemas.openxmlformats.org/officeDocument/2006/relationships/image" Target="../media/image2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2.png"/><Relationship Id="rId4" Type="http://schemas.openxmlformats.org/officeDocument/2006/relationships/hyperlink" Target="https://notebooklm.google.com/notebook/811f1d30-be0d-46b7-93c4-8a0052f1bfac" TargetMode="External"/><Relationship Id="rId5" Type="http://schemas.openxmlformats.org/officeDocument/2006/relationships/image" Target="../media/image26.png"/><Relationship Id="rId6"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2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hyperlink" Target="https://chromewebstore.google.com/detail/perplexity-ai-companion/hlgbcneanomplepojfcnclggenpcoldo?hl=ja&amp;pli=1" TargetMode="External"/><Relationship Id="rId5" Type="http://schemas.openxmlformats.org/officeDocument/2006/relationships/hyperlink" Target="https://www.genspark.ai/" TargetMode="External"/><Relationship Id="rId6" Type="http://schemas.openxmlformats.org/officeDocument/2006/relationships/hyperlink" Target="https://notebooklm.google.com/" TargetMode="External"/><Relationship Id="rId7" Type="http://schemas.openxmlformats.org/officeDocument/2006/relationships/hyperlink" Target="https://suno.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9" name="Shape 129"/>
        <p:cNvGrpSpPr/>
        <p:nvPr/>
      </p:nvGrpSpPr>
      <p:grpSpPr>
        <a:xfrm>
          <a:off x="0" y="0"/>
          <a:ext cx="0" cy="0"/>
          <a:chOff x="0" y="0"/>
          <a:chExt cx="0" cy="0"/>
        </a:xfrm>
      </p:grpSpPr>
      <p:pic>
        <p:nvPicPr>
          <p:cNvPr id="130" name="Google Shape;130;p14" title="file_000000000adc61f7884432727102bebb.png"/>
          <p:cNvPicPr preferRelativeResize="0"/>
          <p:nvPr/>
        </p:nvPicPr>
        <p:blipFill>
          <a:blip r:embed="rId3">
            <a:alphaModFix/>
          </a:blip>
          <a:stretch>
            <a:fillRect/>
          </a:stretch>
        </p:blipFill>
        <p:spPr>
          <a:xfrm>
            <a:off x="712813" y="0"/>
            <a:ext cx="7718386" cy="51434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7" name="Shape 217"/>
        <p:cNvGrpSpPr/>
        <p:nvPr/>
      </p:nvGrpSpPr>
      <p:grpSpPr>
        <a:xfrm>
          <a:off x="0" y="0"/>
          <a:ext cx="0" cy="0"/>
          <a:chOff x="0" y="0"/>
          <a:chExt cx="0" cy="0"/>
        </a:xfrm>
      </p:grpSpPr>
      <p:pic>
        <p:nvPicPr>
          <p:cNvPr descr="preencoded.png" id="218" name="Google Shape;218;p23"/>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219" name="Google Shape;219;p23"/>
          <p:cNvSpPr/>
          <p:nvPr/>
        </p:nvSpPr>
        <p:spPr>
          <a:xfrm>
            <a:off x="148501" y="186518"/>
            <a:ext cx="60408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2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効果的なAIへの指示「プロンプト」の書き方～プロンプトのコツ8選～</a:t>
            </a:r>
            <a:endParaRPr b="1" i="0" sz="1300" u="none" cap="none" strike="noStrike">
              <a:solidFill>
                <a:srgbClr val="333333"/>
              </a:solidFill>
              <a:latin typeface="Noto Sans JP"/>
              <a:ea typeface="Noto Sans JP"/>
              <a:cs typeface="Noto Sans JP"/>
              <a:sym typeface="Noto Sans JP"/>
            </a:endParaRPr>
          </a:p>
        </p:txBody>
      </p:sp>
      <p:sp>
        <p:nvSpPr>
          <p:cNvPr id="220" name="Google Shape;220;p23"/>
          <p:cNvSpPr/>
          <p:nvPr/>
        </p:nvSpPr>
        <p:spPr>
          <a:xfrm>
            <a:off x="871200" y="687055"/>
            <a:ext cx="7842300" cy="3852900"/>
          </a:xfrm>
          <a:prstGeom prst="rect">
            <a:avLst/>
          </a:prstGeom>
          <a:noFill/>
          <a:ln>
            <a:noFill/>
          </a:ln>
        </p:spPr>
        <p:txBody>
          <a:bodyPr anchorCtr="0" anchor="ctr" bIns="49850" lIns="99725" spcFirstLastPara="1" rIns="99725" wrap="square" tIns="49850">
            <a:noAutofit/>
          </a:bodyPr>
          <a:lstStyle/>
          <a:p>
            <a:pPr indent="0" lvl="0" marL="0" marR="0" rtl="0" algn="l">
              <a:lnSpc>
                <a:spcPct val="146666"/>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効果的なプロンプトを書くためのコツ</a:t>
            </a:r>
            <a:endParaRPr b="0" i="0" sz="1600" u="none" cap="none" strike="noStrike">
              <a:solidFill>
                <a:schemeClr val="dk1"/>
              </a:solidFill>
              <a:latin typeface="Calibri"/>
              <a:ea typeface="Calibri"/>
              <a:cs typeface="Calibri"/>
              <a:sym typeface="Calibri"/>
            </a:endParaRPr>
          </a:p>
          <a:p>
            <a:pPr indent="0" lvl="0" marL="0" marR="0" rtl="0" algn="l">
              <a:lnSpc>
                <a:spcPct val="146666"/>
              </a:lnSpc>
              <a:spcBef>
                <a:spcPts val="0"/>
              </a:spcBef>
              <a:spcAft>
                <a:spcPts val="0"/>
              </a:spcAft>
              <a:buClr>
                <a:srgbClr val="000000"/>
              </a:buClr>
              <a:buSzPts val="1200"/>
              <a:buFont typeface="Arial"/>
              <a:buNone/>
            </a:pPr>
            <a:r>
              <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単語にこだわる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AIが理解しやすい形式で書く※マークダウン形式</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役割を与える</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FF0000"/>
              </a:buClr>
              <a:buSzPts val="1600"/>
              <a:buFont typeface="Noto Sans JP"/>
              <a:buAutoNum type="arabicPeriod"/>
            </a:pPr>
            <a:r>
              <a:rPr b="1" i="0" lang="ja" sz="1600" u="none" cap="none" strike="noStrike">
                <a:solidFill>
                  <a:srgbClr val="FF0000"/>
                </a:solidFill>
                <a:latin typeface="Noto Sans JP"/>
                <a:ea typeface="Noto Sans JP"/>
                <a:cs typeface="Noto Sans JP"/>
                <a:sym typeface="Noto Sans JP"/>
              </a:rPr>
              <a:t>明確な指示を書く</a:t>
            </a:r>
            <a:endParaRPr b="1" i="0" sz="1600" u="none" cap="none" strike="noStrike">
              <a:solidFill>
                <a:srgbClr val="FF0000"/>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FF0000"/>
              </a:buClr>
              <a:buSzPts val="1600"/>
              <a:buFont typeface="Noto Sans JP"/>
              <a:buAutoNum type="arabicPeriod"/>
            </a:pPr>
            <a:r>
              <a:rPr b="1" i="0" lang="ja" sz="1600" u="none" cap="none" strike="noStrike">
                <a:solidFill>
                  <a:srgbClr val="FF0000"/>
                </a:solidFill>
                <a:latin typeface="Noto Sans JP"/>
                <a:ea typeface="Noto Sans JP"/>
                <a:cs typeface="Noto Sans JP"/>
                <a:sym typeface="Noto Sans JP"/>
              </a:rPr>
              <a:t>文脈情報の提供</a:t>
            </a:r>
            <a:endParaRPr b="1" i="0" sz="1600" u="none" cap="none" strike="noStrike">
              <a:solidFill>
                <a:srgbClr val="FF0000"/>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FF0000"/>
              </a:buClr>
              <a:buSzPts val="1600"/>
              <a:buFont typeface="Noto Sans JP"/>
              <a:buAutoNum type="arabicPeriod"/>
            </a:pPr>
            <a:r>
              <a:rPr b="1" i="0" lang="ja" sz="1600" u="none" cap="none" strike="noStrike">
                <a:solidFill>
                  <a:srgbClr val="FF0000"/>
                </a:solidFill>
                <a:latin typeface="Noto Sans JP"/>
                <a:ea typeface="Noto Sans JP"/>
                <a:cs typeface="Noto Sans JP"/>
                <a:sym typeface="Noto Sans JP"/>
              </a:rPr>
              <a:t>タスクを段階的に分ける</a:t>
            </a:r>
            <a:endParaRPr b="1" i="0" sz="1600" u="none" cap="none" strike="noStrike">
              <a:solidFill>
                <a:srgbClr val="FF0000"/>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考える時間を与える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FF0000"/>
              </a:buClr>
              <a:buSzPts val="1600"/>
              <a:buFont typeface="Noto Sans JP"/>
              <a:buAutoNum type="arabicPeriod"/>
            </a:pPr>
            <a:r>
              <a:rPr b="1" i="0" lang="ja" sz="1600" u="none" cap="none" strike="noStrike">
                <a:solidFill>
                  <a:srgbClr val="FF0000"/>
                </a:solidFill>
                <a:latin typeface="Noto Sans JP"/>
                <a:ea typeface="Noto Sans JP"/>
                <a:cs typeface="Noto Sans JP"/>
                <a:sym typeface="Noto Sans JP"/>
              </a:rPr>
              <a:t>実例を与える</a:t>
            </a:r>
            <a:endParaRPr b="1" i="0" sz="1600" u="none" cap="none" strike="noStrike">
              <a:solidFill>
                <a:srgbClr val="FF0000"/>
              </a:solidFill>
              <a:latin typeface="Noto Sans JP"/>
              <a:ea typeface="Noto Sans JP"/>
              <a:cs typeface="Noto Sans JP"/>
              <a:sym typeface="Noto Sans JP"/>
            </a:endParaRPr>
          </a:p>
        </p:txBody>
      </p:sp>
      <p:sp>
        <p:nvSpPr>
          <p:cNvPr id="221" name="Google Shape;221;p23"/>
          <p:cNvSpPr/>
          <p:nvPr/>
        </p:nvSpPr>
        <p:spPr>
          <a:xfrm>
            <a:off x="5991475" y="1737325"/>
            <a:ext cx="2659500" cy="1723200"/>
          </a:xfrm>
          <a:prstGeom prst="wedgeRectCallout">
            <a:avLst>
              <a:gd fmla="val -87827" name="adj1"/>
              <a:gd fmla="val 900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a:t>本日は時間の関係上この4つだけ解説します！</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6" name="Shape 226"/>
        <p:cNvGrpSpPr/>
        <p:nvPr/>
      </p:nvGrpSpPr>
      <p:grpSpPr>
        <a:xfrm>
          <a:off x="0" y="0"/>
          <a:ext cx="0" cy="0"/>
          <a:chOff x="0" y="0"/>
          <a:chExt cx="0" cy="0"/>
        </a:xfrm>
      </p:grpSpPr>
      <p:pic>
        <p:nvPicPr>
          <p:cNvPr descr="preencoded.png" id="227" name="Google Shape;227;p24"/>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228" name="Google Shape;228;p24"/>
          <p:cNvSpPr/>
          <p:nvPr/>
        </p:nvSpPr>
        <p:spPr>
          <a:xfrm>
            <a:off x="148501" y="186518"/>
            <a:ext cx="60408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2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効果的なAIへの指示「プロンプト」の書き方～プロンプトのコツ8選～</a:t>
            </a:r>
            <a:endParaRPr b="1" i="0" sz="1300" u="none" cap="none" strike="noStrike">
              <a:solidFill>
                <a:srgbClr val="333333"/>
              </a:solidFill>
              <a:latin typeface="Noto Sans JP"/>
              <a:ea typeface="Noto Sans JP"/>
              <a:cs typeface="Noto Sans JP"/>
              <a:sym typeface="Noto Sans JP"/>
            </a:endParaRPr>
          </a:p>
        </p:txBody>
      </p:sp>
      <p:sp>
        <p:nvSpPr>
          <p:cNvPr id="229" name="Google Shape;229;p24"/>
          <p:cNvSpPr/>
          <p:nvPr/>
        </p:nvSpPr>
        <p:spPr>
          <a:xfrm>
            <a:off x="871200" y="687055"/>
            <a:ext cx="7842300" cy="3852900"/>
          </a:xfrm>
          <a:prstGeom prst="rect">
            <a:avLst/>
          </a:prstGeom>
          <a:noFill/>
          <a:ln>
            <a:noFill/>
          </a:ln>
        </p:spPr>
        <p:txBody>
          <a:bodyPr anchorCtr="0" anchor="ctr" bIns="49850" lIns="99725" spcFirstLastPara="1" rIns="99725" wrap="square" tIns="49850">
            <a:noAutofit/>
          </a:bodyPr>
          <a:lstStyle/>
          <a:p>
            <a:pPr indent="0" lvl="0" marL="0" marR="0" rtl="0" algn="l">
              <a:lnSpc>
                <a:spcPct val="146666"/>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効果的なプロンプトを書くためのコツ</a:t>
            </a:r>
            <a:endParaRPr b="0" i="0" sz="1600" u="none" cap="none" strike="noStrike">
              <a:solidFill>
                <a:schemeClr val="dk1"/>
              </a:solidFill>
              <a:latin typeface="Calibri"/>
              <a:ea typeface="Calibri"/>
              <a:cs typeface="Calibri"/>
              <a:sym typeface="Calibri"/>
            </a:endParaRPr>
          </a:p>
          <a:p>
            <a:pPr indent="0" lvl="0" marL="0" marR="0" rtl="0" algn="l">
              <a:lnSpc>
                <a:spcPct val="146666"/>
              </a:lnSpc>
              <a:spcBef>
                <a:spcPts val="0"/>
              </a:spcBef>
              <a:spcAft>
                <a:spcPts val="0"/>
              </a:spcAft>
              <a:buClr>
                <a:srgbClr val="000000"/>
              </a:buClr>
              <a:buSzPts val="1200"/>
              <a:buFont typeface="Arial"/>
              <a:buNone/>
            </a:pPr>
            <a:r>
              <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単語にこだわる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AIが理解しやすい形式で書く※マークダウン記法</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役割を与える</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FF0000"/>
              </a:buClr>
              <a:buSzPts val="1600"/>
              <a:buFont typeface="Noto Sans JP"/>
              <a:buAutoNum type="arabicPeriod"/>
            </a:pPr>
            <a:r>
              <a:rPr b="1" i="0" lang="ja" sz="1600" u="none" cap="none" strike="noStrike">
                <a:solidFill>
                  <a:srgbClr val="FF0000"/>
                </a:solidFill>
                <a:latin typeface="Noto Sans JP"/>
                <a:ea typeface="Noto Sans JP"/>
                <a:cs typeface="Noto Sans JP"/>
                <a:sym typeface="Noto Sans JP"/>
              </a:rPr>
              <a:t>明確な指示を書く</a:t>
            </a:r>
            <a:endParaRPr b="1" i="0" sz="1600" u="none" cap="none" strike="noStrike">
              <a:solidFill>
                <a:srgbClr val="FF0000"/>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文脈情報の提供</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タスクを段階的に分ける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考える時間を与える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実例を与える</a:t>
            </a:r>
            <a:endParaRPr b="1" i="0" sz="1600" u="none" cap="none" strike="noStrike">
              <a:solidFill>
                <a:srgbClr val="333333"/>
              </a:solidFill>
              <a:latin typeface="Noto Sans JP"/>
              <a:ea typeface="Noto Sans JP"/>
              <a:cs typeface="Noto Sans JP"/>
              <a:sym typeface="Noto Sans JP"/>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4" name="Shape 234"/>
        <p:cNvGrpSpPr/>
        <p:nvPr/>
      </p:nvGrpSpPr>
      <p:grpSpPr>
        <a:xfrm>
          <a:off x="0" y="0"/>
          <a:ext cx="0" cy="0"/>
          <a:chOff x="0" y="0"/>
          <a:chExt cx="0" cy="0"/>
        </a:xfrm>
      </p:grpSpPr>
      <p:pic>
        <p:nvPicPr>
          <p:cNvPr descr="preencoded.png" id="235" name="Google Shape;235;p25"/>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236" name="Google Shape;236;p25"/>
          <p:cNvSpPr/>
          <p:nvPr/>
        </p:nvSpPr>
        <p:spPr>
          <a:xfrm>
            <a:off x="148501" y="165736"/>
            <a:ext cx="62496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効果的なAIへの指示「プロンプト」の書き方～4.明確な指示を書く～</a:t>
            </a:r>
            <a:endParaRPr b="0" i="0" sz="1300" u="none" cap="none" strike="noStrike">
              <a:solidFill>
                <a:schemeClr val="dk1"/>
              </a:solidFill>
              <a:latin typeface="Calibri"/>
              <a:ea typeface="Calibri"/>
              <a:cs typeface="Calibri"/>
              <a:sym typeface="Calibri"/>
            </a:endParaRPr>
          </a:p>
        </p:txBody>
      </p:sp>
      <p:sp>
        <p:nvSpPr>
          <p:cNvPr id="237" name="Google Shape;237;p25"/>
          <p:cNvSpPr/>
          <p:nvPr/>
        </p:nvSpPr>
        <p:spPr>
          <a:xfrm>
            <a:off x="871274" y="677280"/>
            <a:ext cx="74016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3333"/>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人間と同じ！曖昧な指示では曖昧な回答しか返ってきません。</a:t>
            </a:r>
            <a:endParaRPr b="1" i="0" sz="1600" u="none" cap="none" strike="noStrike">
              <a:solidFill>
                <a:srgbClr val="333333"/>
              </a:solidFill>
              <a:latin typeface="Noto Sans JP"/>
              <a:ea typeface="Noto Sans JP"/>
              <a:cs typeface="Noto Sans JP"/>
              <a:sym typeface="Noto Sans JP"/>
            </a:endParaRPr>
          </a:p>
        </p:txBody>
      </p:sp>
      <p:graphicFrame>
        <p:nvGraphicFramePr>
          <p:cNvPr id="238" name="Google Shape;238;p25"/>
          <p:cNvGraphicFramePr/>
          <p:nvPr/>
        </p:nvGraphicFramePr>
        <p:xfrm>
          <a:off x="658173" y="1521341"/>
          <a:ext cx="3000000" cy="3000000"/>
        </p:xfrm>
        <a:graphic>
          <a:graphicData uri="http://schemas.openxmlformats.org/drawingml/2006/table">
            <a:tbl>
              <a:tblPr>
                <a:noFill/>
                <a:tableStyleId>{0EA42D77-0713-4663-8DAB-F3583024ABFF}</a:tableStyleId>
              </a:tblPr>
              <a:tblGrid>
                <a:gridCol w="3913900"/>
                <a:gridCol w="3913900"/>
              </a:tblGrid>
              <a:tr h="274225">
                <a:tc>
                  <a:txBody>
                    <a:bodyPr/>
                    <a:lstStyle/>
                    <a:p>
                      <a:pPr indent="0" lvl="0" marL="0" marR="0" rtl="0" algn="l">
                        <a:lnSpc>
                          <a:spcPct val="100000"/>
                        </a:lnSpc>
                        <a:spcBef>
                          <a:spcPts val="0"/>
                        </a:spcBef>
                        <a:spcAft>
                          <a:spcPts val="0"/>
                        </a:spcAft>
                        <a:buClr>
                          <a:srgbClr val="000000"/>
                        </a:buClr>
                        <a:buSzPts val="1300"/>
                        <a:buFont typeface="Arial"/>
                        <a:buNone/>
                      </a:pPr>
                      <a:r>
                        <a:rPr b="1" lang="ja" sz="1300" u="none" cap="none" strike="noStrike">
                          <a:solidFill>
                            <a:schemeClr val="dk1"/>
                          </a:solidFill>
                          <a:latin typeface="Noto Sans JP"/>
                          <a:ea typeface="Noto Sans JP"/>
                          <a:cs typeface="Noto Sans JP"/>
                          <a:sym typeface="Noto Sans JP"/>
                        </a:rPr>
                        <a:t>曖昧なプロンプト例</a:t>
                      </a:r>
                      <a:endParaRPr b="1" sz="1300" u="none" cap="none" strike="noStrike">
                        <a:solidFill>
                          <a:schemeClr val="dk1"/>
                        </a:solidFill>
                        <a:latin typeface="Noto Sans JP"/>
                        <a:ea typeface="Noto Sans JP"/>
                        <a:cs typeface="Noto Sans JP"/>
                        <a:sym typeface="Noto Sans JP"/>
                      </a:endParaRPr>
                    </a:p>
                  </a:txBody>
                  <a:tcPr marT="99725" marB="99725" marR="99725" marL="99725">
                    <a:solidFill>
                      <a:srgbClr val="00AFB2"/>
                    </a:solidFill>
                  </a:tcPr>
                </a:tc>
                <a:tc>
                  <a:txBody>
                    <a:bodyPr/>
                    <a:lstStyle/>
                    <a:p>
                      <a:pPr indent="0" lvl="0" marL="0" marR="0" rtl="0" algn="l">
                        <a:lnSpc>
                          <a:spcPct val="100000"/>
                        </a:lnSpc>
                        <a:spcBef>
                          <a:spcPts val="0"/>
                        </a:spcBef>
                        <a:spcAft>
                          <a:spcPts val="0"/>
                        </a:spcAft>
                        <a:buClr>
                          <a:srgbClr val="000000"/>
                        </a:buClr>
                        <a:buSzPts val="1300"/>
                        <a:buFont typeface="Arial"/>
                        <a:buNone/>
                      </a:pPr>
                      <a:r>
                        <a:rPr b="1" lang="ja" sz="1300" u="none" cap="none" strike="noStrike">
                          <a:solidFill>
                            <a:schemeClr val="dk1"/>
                          </a:solidFill>
                          <a:latin typeface="Noto Sans JP"/>
                          <a:ea typeface="Noto Sans JP"/>
                          <a:cs typeface="Noto Sans JP"/>
                          <a:sym typeface="Noto Sans JP"/>
                        </a:rPr>
                        <a:t>明確なプロンプト例</a:t>
                      </a:r>
                      <a:endParaRPr b="1" sz="1300" u="none" cap="none" strike="noStrike">
                        <a:solidFill>
                          <a:schemeClr val="dk1"/>
                        </a:solidFill>
                        <a:latin typeface="Noto Sans JP"/>
                        <a:ea typeface="Noto Sans JP"/>
                        <a:cs typeface="Noto Sans JP"/>
                        <a:sym typeface="Noto Sans JP"/>
                      </a:endParaRPr>
                    </a:p>
                  </a:txBody>
                  <a:tcPr marT="99725" marB="99725" marR="99725" marL="99725">
                    <a:solidFill>
                      <a:srgbClr val="00AFB2"/>
                    </a:solidFill>
                  </a:tcPr>
                </a:tc>
              </a:tr>
              <a:tr h="715100">
                <a:tc>
                  <a:txBody>
                    <a:bodyPr/>
                    <a:lstStyle/>
                    <a:p>
                      <a:pPr indent="0" lvl="0" marL="0" marR="0" rtl="0" algn="l">
                        <a:lnSpc>
                          <a:spcPct val="100000"/>
                        </a:lnSpc>
                        <a:spcBef>
                          <a:spcPts val="0"/>
                        </a:spcBef>
                        <a:spcAft>
                          <a:spcPts val="0"/>
                        </a:spcAft>
                        <a:buClr>
                          <a:srgbClr val="000000"/>
                        </a:buClr>
                        <a:buSzPts val="1300"/>
                        <a:buFont typeface="Arial"/>
                        <a:buNone/>
                      </a:pPr>
                      <a:r>
                        <a:rPr b="1" lang="ja" sz="1300" u="none" cap="none" strike="noStrike">
                          <a:solidFill>
                            <a:srgbClr val="333333"/>
                          </a:solidFill>
                          <a:latin typeface="Noto Sans JP"/>
                          <a:ea typeface="Noto Sans JP"/>
                          <a:cs typeface="Noto Sans JP"/>
                          <a:sym typeface="Noto Sans JP"/>
                        </a:rPr>
                        <a:t>犬の画像を作成して。</a:t>
                      </a:r>
                      <a:endParaRPr b="1" sz="1300" u="none" cap="none" strike="noStrike">
                        <a:solidFill>
                          <a:srgbClr val="333333"/>
                        </a:solidFill>
                        <a:latin typeface="Noto Sans JP"/>
                        <a:ea typeface="Noto Sans JP"/>
                        <a:cs typeface="Noto Sans JP"/>
                        <a:sym typeface="Noto Sans JP"/>
                      </a:endParaRPr>
                    </a:p>
                  </a:txBody>
                  <a:tcPr marT="99725" marB="99725" marR="99725" marL="99725"/>
                </a:tc>
                <a:tc>
                  <a:txBody>
                    <a:bodyPr/>
                    <a:lstStyle/>
                    <a:p>
                      <a:pPr indent="0" lvl="0" marL="0" marR="0" rtl="0" algn="l">
                        <a:lnSpc>
                          <a:spcPct val="100000"/>
                        </a:lnSpc>
                        <a:spcBef>
                          <a:spcPts val="0"/>
                        </a:spcBef>
                        <a:spcAft>
                          <a:spcPts val="0"/>
                        </a:spcAft>
                        <a:buClr>
                          <a:schemeClr val="dk1"/>
                        </a:buClr>
                        <a:buSzPts val="1200"/>
                        <a:buFont typeface="Arial"/>
                        <a:buNone/>
                      </a:pPr>
                      <a:r>
                        <a:rPr b="1" lang="ja" sz="1300" u="none" cap="none" strike="noStrike">
                          <a:solidFill>
                            <a:srgbClr val="333333"/>
                          </a:solidFill>
                          <a:latin typeface="Noto Sans JP"/>
                          <a:ea typeface="Noto Sans JP"/>
                          <a:cs typeface="Noto Sans JP"/>
                          <a:sym typeface="Noto Sans JP"/>
                        </a:rPr>
                        <a:t>茶色の柴犬が公園で走っている画像を作成して。</a:t>
                      </a:r>
                      <a:endParaRPr b="1" sz="1300" u="none" cap="none" strike="noStrike">
                        <a:solidFill>
                          <a:srgbClr val="333333"/>
                        </a:solidFill>
                        <a:latin typeface="Noto Sans JP"/>
                        <a:ea typeface="Noto Sans JP"/>
                        <a:cs typeface="Noto Sans JP"/>
                        <a:sym typeface="Noto Sans JP"/>
                      </a:endParaRPr>
                    </a:p>
                  </a:txBody>
                  <a:tcPr marT="99725" marB="99725" marR="99725" marL="99725"/>
                </a:tc>
              </a:tr>
              <a:tr h="715100">
                <a:tc>
                  <a:txBody>
                    <a:bodyPr/>
                    <a:lstStyle/>
                    <a:p>
                      <a:pPr indent="0" lvl="0" marL="0" marR="0" rtl="0" algn="l">
                        <a:lnSpc>
                          <a:spcPct val="100000"/>
                        </a:lnSpc>
                        <a:spcBef>
                          <a:spcPts val="0"/>
                        </a:spcBef>
                        <a:spcAft>
                          <a:spcPts val="0"/>
                        </a:spcAft>
                        <a:buClr>
                          <a:schemeClr val="dk1"/>
                        </a:buClr>
                        <a:buSzPts val="1200"/>
                        <a:buFont typeface="Arial"/>
                        <a:buNone/>
                      </a:pPr>
                      <a:r>
                        <a:rPr b="1" lang="ja" sz="1300" u="none" cap="none" strike="noStrike">
                          <a:solidFill>
                            <a:srgbClr val="333333"/>
                          </a:solidFill>
                          <a:latin typeface="Noto Sans JP"/>
                          <a:ea typeface="Noto Sans JP"/>
                          <a:cs typeface="Noto Sans JP"/>
                          <a:sym typeface="Noto Sans JP"/>
                        </a:rPr>
                        <a:t>旅行のアドバイスをください。</a:t>
                      </a:r>
                      <a:endParaRPr b="1" sz="1300" u="none" cap="none" strike="noStrike">
                        <a:solidFill>
                          <a:srgbClr val="333333"/>
                        </a:solidFill>
                        <a:latin typeface="Noto Sans JP"/>
                        <a:ea typeface="Noto Sans JP"/>
                        <a:cs typeface="Noto Sans JP"/>
                        <a:sym typeface="Noto Sans JP"/>
                      </a:endParaRPr>
                    </a:p>
                  </a:txBody>
                  <a:tcPr marT="99725" marB="99725" marR="99725" marL="99725"/>
                </a:tc>
                <a:tc>
                  <a:txBody>
                    <a:bodyPr/>
                    <a:lstStyle/>
                    <a:p>
                      <a:pPr indent="0" lvl="0" marL="0" marR="0" rtl="0" algn="l">
                        <a:lnSpc>
                          <a:spcPct val="100000"/>
                        </a:lnSpc>
                        <a:spcBef>
                          <a:spcPts val="0"/>
                        </a:spcBef>
                        <a:spcAft>
                          <a:spcPts val="0"/>
                        </a:spcAft>
                        <a:buClr>
                          <a:schemeClr val="dk1"/>
                        </a:buClr>
                        <a:buSzPts val="1200"/>
                        <a:buFont typeface="Arial"/>
                        <a:buNone/>
                      </a:pPr>
                      <a:r>
                        <a:rPr b="1" lang="ja" sz="1300" u="none" cap="none" strike="noStrike">
                          <a:solidFill>
                            <a:srgbClr val="333333"/>
                          </a:solidFill>
                          <a:latin typeface="Noto Sans JP"/>
                          <a:ea typeface="Noto Sans JP"/>
                          <a:cs typeface="Noto Sans JP"/>
                          <a:sym typeface="Noto Sans JP"/>
                        </a:rPr>
                        <a:t>10月に日本の京都を訪れる際のおすすめの観光地とレストランを教えてください。</a:t>
                      </a:r>
                      <a:endParaRPr b="1" sz="1300" u="none" cap="none" strike="noStrike">
                        <a:solidFill>
                          <a:srgbClr val="333333"/>
                        </a:solidFill>
                        <a:latin typeface="Noto Sans JP"/>
                        <a:ea typeface="Noto Sans JP"/>
                        <a:cs typeface="Noto Sans JP"/>
                        <a:sym typeface="Noto Sans JP"/>
                      </a:endParaRPr>
                    </a:p>
                  </a:txBody>
                  <a:tcPr marT="99725" marB="99725" marR="99725" marL="99725"/>
                </a:tc>
              </a:tr>
              <a:tr h="715100">
                <a:tc>
                  <a:txBody>
                    <a:bodyPr/>
                    <a:lstStyle/>
                    <a:p>
                      <a:pPr indent="0" lvl="0" marL="0" marR="0" rtl="0" algn="l">
                        <a:lnSpc>
                          <a:spcPct val="100000"/>
                        </a:lnSpc>
                        <a:spcBef>
                          <a:spcPts val="0"/>
                        </a:spcBef>
                        <a:spcAft>
                          <a:spcPts val="0"/>
                        </a:spcAft>
                        <a:buClr>
                          <a:schemeClr val="dk1"/>
                        </a:buClr>
                        <a:buSzPts val="1200"/>
                        <a:buFont typeface="Arial"/>
                        <a:buNone/>
                      </a:pPr>
                      <a:r>
                        <a:rPr b="1" lang="ja" sz="1300" u="none" cap="none" strike="noStrike">
                          <a:solidFill>
                            <a:srgbClr val="333333"/>
                          </a:solidFill>
                          <a:latin typeface="Noto Sans JP"/>
                          <a:ea typeface="Noto Sans JP"/>
                          <a:cs typeface="Noto Sans JP"/>
                          <a:sym typeface="Noto Sans JP"/>
                        </a:rPr>
                        <a:t>総理大臣は誰？</a:t>
                      </a:r>
                      <a:endParaRPr b="1" sz="1300" u="none" cap="none" strike="noStrike">
                        <a:solidFill>
                          <a:srgbClr val="333333"/>
                        </a:solidFill>
                        <a:latin typeface="Noto Sans JP"/>
                        <a:ea typeface="Noto Sans JP"/>
                        <a:cs typeface="Noto Sans JP"/>
                        <a:sym typeface="Noto Sans JP"/>
                      </a:endParaRPr>
                    </a:p>
                  </a:txBody>
                  <a:tcPr marT="99725" marB="99725" marR="99725" marL="99725"/>
                </a:tc>
                <a:tc>
                  <a:txBody>
                    <a:bodyPr/>
                    <a:lstStyle/>
                    <a:p>
                      <a:pPr indent="0" lvl="0" marL="0" marR="0" rtl="0" algn="l">
                        <a:lnSpc>
                          <a:spcPct val="100000"/>
                        </a:lnSpc>
                        <a:spcBef>
                          <a:spcPts val="0"/>
                        </a:spcBef>
                        <a:spcAft>
                          <a:spcPts val="0"/>
                        </a:spcAft>
                        <a:buClr>
                          <a:schemeClr val="dk1"/>
                        </a:buClr>
                        <a:buSzPts val="1200"/>
                        <a:buFont typeface="Arial"/>
                        <a:buNone/>
                      </a:pPr>
                      <a:r>
                        <a:rPr b="1" lang="ja" sz="1300" u="none" cap="none" strike="noStrike">
                          <a:solidFill>
                            <a:srgbClr val="333333"/>
                          </a:solidFill>
                          <a:latin typeface="Noto Sans JP"/>
                          <a:ea typeface="Noto Sans JP"/>
                          <a:cs typeface="Noto Sans JP"/>
                          <a:sym typeface="Noto Sans JP"/>
                        </a:rPr>
                        <a:t>2024年現在の総理大臣は誰？</a:t>
                      </a:r>
                      <a:endParaRPr b="1" sz="1300" u="none" cap="none" strike="noStrike">
                        <a:solidFill>
                          <a:srgbClr val="333333"/>
                        </a:solidFill>
                        <a:latin typeface="Noto Sans JP"/>
                        <a:ea typeface="Noto Sans JP"/>
                        <a:cs typeface="Noto Sans JP"/>
                        <a:sym typeface="Noto Sans JP"/>
                      </a:endParaRPr>
                    </a:p>
                  </a:txBody>
                  <a:tcPr marT="99725" marB="99725" marR="99725" marL="99725"/>
                </a:tc>
              </a:tr>
              <a:tr h="715100">
                <a:tc>
                  <a:txBody>
                    <a:bodyPr/>
                    <a:lstStyle/>
                    <a:p>
                      <a:pPr indent="0" lvl="0" marL="0" marR="0" rtl="0" algn="l">
                        <a:lnSpc>
                          <a:spcPct val="100000"/>
                        </a:lnSpc>
                        <a:spcBef>
                          <a:spcPts val="0"/>
                        </a:spcBef>
                        <a:spcAft>
                          <a:spcPts val="0"/>
                        </a:spcAft>
                        <a:buClr>
                          <a:schemeClr val="dk1"/>
                        </a:buClr>
                        <a:buSzPts val="1200"/>
                        <a:buFont typeface="Arial"/>
                        <a:buNone/>
                      </a:pPr>
                      <a:r>
                        <a:rPr b="1" lang="ja" sz="1300" u="none" cap="none" strike="noStrike">
                          <a:solidFill>
                            <a:srgbClr val="333333"/>
                          </a:solidFill>
                          <a:latin typeface="Noto Sans JP"/>
                          <a:ea typeface="Noto Sans JP"/>
                          <a:cs typeface="Noto Sans JP"/>
                          <a:sym typeface="Noto Sans JP"/>
                        </a:rPr>
                        <a:t>合計値を計算するエクセルの関数を教えて。</a:t>
                      </a:r>
                      <a:endParaRPr b="1" sz="1300" u="none" cap="none" strike="noStrike">
                        <a:solidFill>
                          <a:srgbClr val="333333"/>
                        </a:solidFill>
                        <a:latin typeface="Noto Sans JP"/>
                        <a:ea typeface="Noto Sans JP"/>
                        <a:cs typeface="Noto Sans JP"/>
                        <a:sym typeface="Noto Sans JP"/>
                      </a:endParaRPr>
                    </a:p>
                  </a:txBody>
                  <a:tcPr marT="99725" marB="99725" marR="99725" marL="99725"/>
                </a:tc>
                <a:tc>
                  <a:txBody>
                    <a:bodyPr/>
                    <a:lstStyle/>
                    <a:p>
                      <a:pPr indent="0" lvl="0" marL="0" marR="0" rtl="0" algn="l">
                        <a:lnSpc>
                          <a:spcPct val="100000"/>
                        </a:lnSpc>
                        <a:spcBef>
                          <a:spcPts val="0"/>
                        </a:spcBef>
                        <a:spcAft>
                          <a:spcPts val="0"/>
                        </a:spcAft>
                        <a:buClr>
                          <a:schemeClr val="dk1"/>
                        </a:buClr>
                        <a:buSzPts val="1200"/>
                        <a:buFont typeface="Arial"/>
                        <a:buNone/>
                      </a:pPr>
                      <a:r>
                        <a:rPr b="1" lang="ja" sz="1300" u="none" cap="none" strike="noStrike">
                          <a:solidFill>
                            <a:srgbClr val="333333"/>
                          </a:solidFill>
                          <a:latin typeface="Noto Sans JP"/>
                          <a:ea typeface="Noto Sans JP"/>
                          <a:cs typeface="Noto Sans JP"/>
                          <a:sym typeface="Noto Sans JP"/>
                        </a:rPr>
                        <a:t>B列の数値の合計を計算するSUM関数の使い方を教えてください。</a:t>
                      </a:r>
                      <a:endParaRPr b="1" sz="1300" u="none" cap="none" strike="noStrike">
                        <a:solidFill>
                          <a:srgbClr val="333333"/>
                        </a:solidFill>
                        <a:latin typeface="Noto Sans JP"/>
                        <a:ea typeface="Noto Sans JP"/>
                        <a:cs typeface="Noto Sans JP"/>
                        <a:sym typeface="Noto Sans JP"/>
                      </a:endParaRPr>
                    </a:p>
                  </a:txBody>
                  <a:tcPr marT="99725" marB="99725" marR="99725" marL="997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3" name="Shape 243"/>
        <p:cNvGrpSpPr/>
        <p:nvPr/>
      </p:nvGrpSpPr>
      <p:grpSpPr>
        <a:xfrm>
          <a:off x="0" y="0"/>
          <a:ext cx="0" cy="0"/>
          <a:chOff x="0" y="0"/>
          <a:chExt cx="0" cy="0"/>
        </a:xfrm>
      </p:grpSpPr>
      <p:pic>
        <p:nvPicPr>
          <p:cNvPr descr="preencoded.png" id="244" name="Google Shape;244;p26"/>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245" name="Google Shape;245;p26"/>
          <p:cNvSpPr/>
          <p:nvPr/>
        </p:nvSpPr>
        <p:spPr>
          <a:xfrm>
            <a:off x="148501" y="186518"/>
            <a:ext cx="60408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2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効果的なAIへの指示「プロンプト」の書き方～プロンプトのコツ8選～</a:t>
            </a:r>
            <a:endParaRPr b="1" i="0" sz="1300" u="none" cap="none" strike="noStrike">
              <a:solidFill>
                <a:srgbClr val="333333"/>
              </a:solidFill>
              <a:latin typeface="Noto Sans JP"/>
              <a:ea typeface="Noto Sans JP"/>
              <a:cs typeface="Noto Sans JP"/>
              <a:sym typeface="Noto Sans JP"/>
            </a:endParaRPr>
          </a:p>
        </p:txBody>
      </p:sp>
      <p:sp>
        <p:nvSpPr>
          <p:cNvPr id="246" name="Google Shape;246;p26"/>
          <p:cNvSpPr/>
          <p:nvPr/>
        </p:nvSpPr>
        <p:spPr>
          <a:xfrm>
            <a:off x="871200" y="687055"/>
            <a:ext cx="7842300" cy="3852900"/>
          </a:xfrm>
          <a:prstGeom prst="rect">
            <a:avLst/>
          </a:prstGeom>
          <a:noFill/>
          <a:ln>
            <a:noFill/>
          </a:ln>
        </p:spPr>
        <p:txBody>
          <a:bodyPr anchorCtr="0" anchor="ctr" bIns="49850" lIns="99725" spcFirstLastPara="1" rIns="99725" wrap="square" tIns="49850">
            <a:noAutofit/>
          </a:bodyPr>
          <a:lstStyle/>
          <a:p>
            <a:pPr indent="0" lvl="0" marL="0" marR="0" rtl="0" algn="l">
              <a:lnSpc>
                <a:spcPct val="146666"/>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効果的なプロンプトを書くためのコツ</a:t>
            </a:r>
            <a:endParaRPr b="0" i="0" sz="1600" u="none" cap="none" strike="noStrike">
              <a:solidFill>
                <a:schemeClr val="dk1"/>
              </a:solidFill>
              <a:latin typeface="Calibri"/>
              <a:ea typeface="Calibri"/>
              <a:cs typeface="Calibri"/>
              <a:sym typeface="Calibri"/>
            </a:endParaRPr>
          </a:p>
          <a:p>
            <a:pPr indent="0" lvl="0" marL="0" marR="0" rtl="0" algn="l">
              <a:lnSpc>
                <a:spcPct val="146666"/>
              </a:lnSpc>
              <a:spcBef>
                <a:spcPts val="0"/>
              </a:spcBef>
              <a:spcAft>
                <a:spcPts val="0"/>
              </a:spcAft>
              <a:buClr>
                <a:srgbClr val="000000"/>
              </a:buClr>
              <a:buSzPts val="1200"/>
              <a:buFont typeface="Arial"/>
              <a:buNone/>
            </a:pPr>
            <a:r>
              <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単語にこだわる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AIが理解しやすい形式で書く※マークダウン記法</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役割を与える</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明確な指示を書く</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FF0000"/>
              </a:buClr>
              <a:buSzPts val="1600"/>
              <a:buFont typeface="Noto Sans JP"/>
              <a:buAutoNum type="arabicPeriod"/>
            </a:pPr>
            <a:r>
              <a:rPr b="1" i="0" lang="ja" sz="1600" u="none" cap="none" strike="noStrike">
                <a:solidFill>
                  <a:srgbClr val="FF0000"/>
                </a:solidFill>
                <a:latin typeface="Noto Sans JP"/>
                <a:ea typeface="Noto Sans JP"/>
                <a:cs typeface="Noto Sans JP"/>
                <a:sym typeface="Noto Sans JP"/>
              </a:rPr>
              <a:t>文脈情報の提供</a:t>
            </a:r>
            <a:endParaRPr b="1" i="0" sz="1600" u="none" cap="none" strike="noStrike">
              <a:solidFill>
                <a:srgbClr val="FF0000"/>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タスクを段階的に分ける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考える時間を与える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実例を与える</a:t>
            </a:r>
            <a:endParaRPr b="1" i="0" sz="1600" u="none" cap="none" strike="noStrike">
              <a:solidFill>
                <a:srgbClr val="333333"/>
              </a:solidFill>
              <a:latin typeface="Noto Sans JP"/>
              <a:ea typeface="Noto Sans JP"/>
              <a:cs typeface="Noto Sans JP"/>
              <a:sym typeface="Noto Sans JP"/>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1" name="Shape 251"/>
        <p:cNvGrpSpPr/>
        <p:nvPr/>
      </p:nvGrpSpPr>
      <p:grpSpPr>
        <a:xfrm>
          <a:off x="0" y="0"/>
          <a:ext cx="0" cy="0"/>
          <a:chOff x="0" y="0"/>
          <a:chExt cx="0" cy="0"/>
        </a:xfrm>
      </p:grpSpPr>
      <p:pic>
        <p:nvPicPr>
          <p:cNvPr descr="preencoded.png" id="252" name="Google Shape;252;p27"/>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253" name="Google Shape;253;p27"/>
          <p:cNvSpPr/>
          <p:nvPr/>
        </p:nvSpPr>
        <p:spPr>
          <a:xfrm>
            <a:off x="148501" y="165736"/>
            <a:ext cx="62496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効果的なAIへの指示「プロンプト」の書き方～5.文脈情報の提供～</a:t>
            </a:r>
            <a:endParaRPr b="0" i="0" sz="1300" u="none" cap="none" strike="noStrike">
              <a:solidFill>
                <a:schemeClr val="dk1"/>
              </a:solidFill>
              <a:latin typeface="Calibri"/>
              <a:ea typeface="Calibri"/>
              <a:cs typeface="Calibri"/>
              <a:sym typeface="Calibri"/>
            </a:endParaRPr>
          </a:p>
        </p:txBody>
      </p:sp>
      <p:sp>
        <p:nvSpPr>
          <p:cNvPr id="254" name="Google Shape;254;p27"/>
          <p:cNvSpPr/>
          <p:nvPr/>
        </p:nvSpPr>
        <p:spPr>
          <a:xfrm>
            <a:off x="871274" y="677280"/>
            <a:ext cx="74016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3333"/>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タスクの前提となる文脈を与えるとそれを汲み取って回答してくれる</a:t>
            </a:r>
            <a:endParaRPr b="1" i="0" sz="1600" u="none" cap="none" strike="noStrike">
              <a:solidFill>
                <a:srgbClr val="333333"/>
              </a:solidFill>
              <a:latin typeface="Noto Sans JP"/>
              <a:ea typeface="Noto Sans JP"/>
              <a:cs typeface="Noto Sans JP"/>
              <a:sym typeface="Noto Sans JP"/>
            </a:endParaRPr>
          </a:p>
        </p:txBody>
      </p:sp>
      <p:graphicFrame>
        <p:nvGraphicFramePr>
          <p:cNvPr id="255" name="Google Shape;255;p27"/>
          <p:cNvGraphicFramePr/>
          <p:nvPr/>
        </p:nvGraphicFramePr>
        <p:xfrm>
          <a:off x="658173" y="1521341"/>
          <a:ext cx="3000000" cy="3000000"/>
        </p:xfrm>
        <a:graphic>
          <a:graphicData uri="http://schemas.openxmlformats.org/drawingml/2006/table">
            <a:tbl>
              <a:tblPr>
                <a:noFill/>
                <a:tableStyleId>{0EA42D77-0713-4663-8DAB-F3583024ABFF}</a:tableStyleId>
              </a:tblPr>
              <a:tblGrid>
                <a:gridCol w="3913900"/>
                <a:gridCol w="3913900"/>
              </a:tblGrid>
              <a:tr h="274225">
                <a:tc>
                  <a:txBody>
                    <a:bodyPr/>
                    <a:lstStyle/>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chemeClr val="dk1"/>
                          </a:solidFill>
                          <a:latin typeface="Noto Sans JP"/>
                          <a:ea typeface="Noto Sans JP"/>
                          <a:cs typeface="Noto Sans JP"/>
                          <a:sym typeface="Noto Sans JP"/>
                        </a:rPr>
                        <a:t>文脈なしプロンプト例</a:t>
                      </a:r>
                      <a:endParaRPr b="1" sz="1100" u="none" cap="none" strike="noStrike">
                        <a:solidFill>
                          <a:schemeClr val="dk1"/>
                        </a:solidFill>
                        <a:latin typeface="Noto Sans JP"/>
                        <a:ea typeface="Noto Sans JP"/>
                        <a:cs typeface="Noto Sans JP"/>
                        <a:sym typeface="Noto Sans JP"/>
                      </a:endParaRPr>
                    </a:p>
                  </a:txBody>
                  <a:tcPr marT="99725" marB="99725" marR="99725" marL="99725">
                    <a:solidFill>
                      <a:srgbClr val="00AFB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chemeClr val="dk1"/>
                          </a:solidFill>
                          <a:latin typeface="Noto Sans JP"/>
                          <a:ea typeface="Noto Sans JP"/>
                          <a:cs typeface="Noto Sans JP"/>
                          <a:sym typeface="Noto Sans JP"/>
                        </a:rPr>
                        <a:t>文脈ありプロンプト例</a:t>
                      </a:r>
                      <a:endParaRPr b="1" sz="1100" u="none" cap="none" strike="noStrike">
                        <a:solidFill>
                          <a:schemeClr val="dk1"/>
                        </a:solidFill>
                        <a:latin typeface="Noto Sans JP"/>
                        <a:ea typeface="Noto Sans JP"/>
                        <a:cs typeface="Noto Sans JP"/>
                        <a:sym typeface="Noto Sans JP"/>
                      </a:endParaRPr>
                    </a:p>
                  </a:txBody>
                  <a:tcPr marT="99725" marB="99725" marR="99725" marL="99725">
                    <a:solidFill>
                      <a:srgbClr val="00AFB2"/>
                    </a:solidFill>
                  </a:tcPr>
                </a:tc>
              </a:tr>
              <a:tr h="715100">
                <a:tc>
                  <a:txBody>
                    <a:bodyPr/>
                    <a:lstStyle/>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rgbClr val="333333"/>
                          </a:solidFill>
                          <a:latin typeface="Noto Sans JP"/>
                          <a:ea typeface="Noto Sans JP"/>
                          <a:cs typeface="Noto Sans JP"/>
                          <a:sym typeface="Noto Sans JP"/>
                        </a:rPr>
                        <a:t>新製品</a:t>
                      </a:r>
                      <a:r>
                        <a:rPr b="1" lang="ja" sz="1100">
                          <a:solidFill>
                            <a:srgbClr val="333333"/>
                          </a:solidFill>
                          <a:latin typeface="Noto Sans JP"/>
                          <a:ea typeface="Noto Sans JP"/>
                          <a:cs typeface="Noto Sans JP"/>
                          <a:sym typeface="Noto Sans JP"/>
                        </a:rPr>
                        <a:t>「エコフレンドリーボトル」</a:t>
                      </a:r>
                      <a:r>
                        <a:rPr b="1" lang="ja" sz="1100" u="none" cap="none" strike="noStrike">
                          <a:solidFill>
                            <a:srgbClr val="333333"/>
                          </a:solidFill>
                          <a:latin typeface="Noto Sans JP"/>
                          <a:ea typeface="Noto Sans JP"/>
                          <a:cs typeface="Noto Sans JP"/>
                          <a:sym typeface="Noto Sans JP"/>
                        </a:rPr>
                        <a:t>のマーケティング戦略を提案してください。</a:t>
                      </a:r>
                      <a:endParaRPr b="1" sz="1100" u="none" cap="none" strike="noStrike">
                        <a:solidFill>
                          <a:srgbClr val="333333"/>
                        </a:solidFill>
                        <a:latin typeface="Noto Sans JP"/>
                        <a:ea typeface="Noto Sans JP"/>
                        <a:cs typeface="Noto Sans JP"/>
                        <a:sym typeface="Noto Sans JP"/>
                      </a:endParaRPr>
                    </a:p>
                  </a:txBody>
                  <a:tcPr marT="99725" marB="99725" marR="99725" marL="99725"/>
                </a:tc>
                <a:tc>
                  <a:txBody>
                    <a:bodyPr/>
                    <a:lstStyle/>
                    <a:p>
                      <a:pPr indent="0" lvl="0" marL="0" marR="0" rtl="0" algn="l">
                        <a:lnSpc>
                          <a:spcPct val="100000"/>
                        </a:lnSpc>
                        <a:spcBef>
                          <a:spcPts val="0"/>
                        </a:spcBef>
                        <a:spcAft>
                          <a:spcPts val="0"/>
                        </a:spcAft>
                        <a:buClr>
                          <a:srgbClr val="000000"/>
                        </a:buClr>
                        <a:buSzPts val="1100"/>
                        <a:buFont typeface="Arial"/>
                        <a:buNone/>
                      </a:pPr>
                      <a:r>
                        <a:rPr b="1" lang="ja" sz="1100">
                          <a:solidFill>
                            <a:srgbClr val="333333"/>
                          </a:solidFill>
                          <a:latin typeface="Noto Sans JP"/>
                          <a:ea typeface="Noto Sans JP"/>
                          <a:cs typeface="Noto Sans JP"/>
                          <a:sym typeface="Noto Sans JP"/>
                        </a:rPr>
                        <a:t>##</a:t>
                      </a:r>
                      <a:r>
                        <a:rPr b="1" lang="ja" sz="1100" u="none" cap="none" strike="noStrike">
                          <a:solidFill>
                            <a:srgbClr val="333333"/>
                          </a:solidFill>
                          <a:latin typeface="Noto Sans JP"/>
                          <a:ea typeface="Noto Sans JP"/>
                          <a:cs typeface="Noto Sans JP"/>
                          <a:sym typeface="Noto Sans JP"/>
                        </a:rPr>
                        <a:t>前提</a:t>
                      </a:r>
                      <a:br>
                        <a:rPr b="1" lang="ja" sz="1100" u="none" cap="none" strike="noStrike">
                          <a:solidFill>
                            <a:srgbClr val="333333"/>
                          </a:solidFill>
                          <a:latin typeface="Noto Sans JP"/>
                          <a:ea typeface="Noto Sans JP"/>
                          <a:cs typeface="Noto Sans JP"/>
                          <a:sym typeface="Noto Sans JP"/>
                        </a:rPr>
                      </a:br>
                      <a:r>
                        <a:rPr b="1" lang="ja" sz="1100" u="none" cap="none" strike="noStrike">
                          <a:solidFill>
                            <a:srgbClr val="333333"/>
                          </a:solidFill>
                          <a:latin typeface="Noto Sans JP"/>
                          <a:ea typeface="Noto Sans JP"/>
                          <a:cs typeface="Noto Sans JP"/>
                          <a:sym typeface="Noto Sans JP"/>
                        </a:rPr>
                        <a:t>新製品「エコフレンドリーボトル」を来年度発売予定です。この製品は環境に優しい素材で作られており、再利用可能です。以下の点を考慮しながら、マーケティング戦略を提案してください。</a:t>
                      </a:r>
                      <a:endParaRPr b="1" sz="1100" u="none" cap="none" strike="noStrike">
                        <a:solidFill>
                          <a:srgbClr val="333333"/>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333333"/>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rgbClr val="333333"/>
                          </a:solidFill>
                          <a:latin typeface="Noto Sans JP"/>
                          <a:ea typeface="Noto Sans JP"/>
                          <a:cs typeface="Noto Sans JP"/>
                          <a:sym typeface="Noto Sans JP"/>
                        </a:rPr>
                        <a:t>##ポイント</a:t>
                      </a:r>
                      <a:br>
                        <a:rPr b="1" lang="ja" sz="1100" u="none" cap="none" strike="noStrike">
                          <a:solidFill>
                            <a:srgbClr val="333333"/>
                          </a:solidFill>
                          <a:latin typeface="Noto Sans JP"/>
                          <a:ea typeface="Noto Sans JP"/>
                          <a:cs typeface="Noto Sans JP"/>
                          <a:sym typeface="Noto Sans JP"/>
                        </a:rPr>
                      </a:br>
                      <a:r>
                        <a:rPr b="1" lang="ja" sz="1100" u="none" cap="none" strike="noStrike">
                          <a:solidFill>
                            <a:srgbClr val="333333"/>
                          </a:solidFill>
                          <a:latin typeface="Noto Sans JP"/>
                          <a:ea typeface="Noto Sans JP"/>
                          <a:cs typeface="Noto Sans JP"/>
                          <a:sym typeface="Noto Sans JP"/>
                        </a:rPr>
                        <a:t>1.ターゲット市場のセグメンテーションとペルソナの設定</a:t>
                      </a:r>
                      <a:endParaRPr b="1" sz="1100" u="none" cap="none" strike="noStrike">
                        <a:solidFill>
                          <a:srgbClr val="333333"/>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rgbClr val="333333"/>
                          </a:solidFill>
                          <a:latin typeface="Noto Sans JP"/>
                          <a:ea typeface="Noto Sans JP"/>
                          <a:cs typeface="Noto Sans JP"/>
                          <a:sym typeface="Noto Sans JP"/>
                        </a:rPr>
                        <a:t>2.効果的なプロモーションチャネルの選定（SNS、インフルエンサーマーケティングなど）</a:t>
                      </a:r>
                      <a:endParaRPr b="1" sz="1100" u="none" cap="none" strike="noStrike">
                        <a:solidFill>
                          <a:srgbClr val="333333"/>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rgbClr val="333333"/>
                          </a:solidFill>
                          <a:latin typeface="Noto Sans JP"/>
                          <a:ea typeface="Noto Sans JP"/>
                          <a:cs typeface="Noto Sans JP"/>
                          <a:sym typeface="Noto Sans JP"/>
                        </a:rPr>
                        <a:t>3.価格設定と競合製品との比較</a:t>
                      </a:r>
                      <a:endParaRPr b="1" sz="1100" u="none" cap="none" strike="noStrike">
                        <a:solidFill>
                          <a:srgbClr val="333333"/>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rgbClr val="333333"/>
                          </a:solidFill>
                          <a:latin typeface="Noto Sans JP"/>
                          <a:ea typeface="Noto Sans JP"/>
                          <a:cs typeface="Noto Sans JP"/>
                          <a:sym typeface="Noto Sans JP"/>
                        </a:rPr>
                        <a:t>4.環境保護活動との連携によるブランドイメージ向上策</a:t>
                      </a:r>
                      <a:endParaRPr b="1" sz="1100" u="none" cap="none" strike="noStrike">
                        <a:solidFill>
                          <a:srgbClr val="333333"/>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br>
                        <a:rPr b="1" lang="ja" sz="1100" u="none" cap="none" strike="noStrike">
                          <a:solidFill>
                            <a:srgbClr val="333333"/>
                          </a:solidFill>
                          <a:latin typeface="Noto Sans JP"/>
                          <a:ea typeface="Noto Sans JP"/>
                          <a:cs typeface="Noto Sans JP"/>
                          <a:sym typeface="Noto Sans JP"/>
                        </a:rPr>
                      </a:br>
                      <a:r>
                        <a:rPr b="1" lang="ja" sz="1100" u="none" cap="none" strike="noStrike">
                          <a:solidFill>
                            <a:srgbClr val="333333"/>
                          </a:solidFill>
                          <a:latin typeface="Noto Sans JP"/>
                          <a:ea typeface="Noto Sans JP"/>
                          <a:cs typeface="Noto Sans JP"/>
                          <a:sym typeface="Noto Sans JP"/>
                        </a:rPr>
                        <a:t>##注意</a:t>
                      </a:r>
                      <a:br>
                        <a:rPr b="1" lang="ja" sz="1100" u="none" cap="none" strike="noStrike">
                          <a:solidFill>
                            <a:srgbClr val="333333"/>
                          </a:solidFill>
                          <a:latin typeface="Noto Sans JP"/>
                          <a:ea typeface="Noto Sans JP"/>
                          <a:cs typeface="Noto Sans JP"/>
                          <a:sym typeface="Noto Sans JP"/>
                        </a:rPr>
                      </a:br>
                      <a:r>
                        <a:rPr b="1" lang="ja" sz="1100" u="none" cap="none" strike="noStrike">
                          <a:solidFill>
                            <a:srgbClr val="333333"/>
                          </a:solidFill>
                          <a:latin typeface="Noto Sans JP"/>
                          <a:ea typeface="Noto Sans JP"/>
                          <a:cs typeface="Noto Sans JP"/>
                          <a:sym typeface="Noto Sans JP"/>
                        </a:rPr>
                        <a:t>提案には、具体的なマーケティング施策、期待される効果、予算、およびタイムラインを明記してください。</a:t>
                      </a:r>
                      <a:endParaRPr b="1" sz="1100" u="none" cap="none" strike="noStrike">
                        <a:solidFill>
                          <a:srgbClr val="333333"/>
                        </a:solidFill>
                        <a:latin typeface="Noto Sans JP"/>
                        <a:ea typeface="Noto Sans JP"/>
                        <a:cs typeface="Noto Sans JP"/>
                        <a:sym typeface="Noto Sans JP"/>
                      </a:endParaRPr>
                    </a:p>
                  </a:txBody>
                  <a:tcPr marT="99725" marB="99725" marR="99725" marL="997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0" name="Shape 260"/>
        <p:cNvGrpSpPr/>
        <p:nvPr/>
      </p:nvGrpSpPr>
      <p:grpSpPr>
        <a:xfrm>
          <a:off x="0" y="0"/>
          <a:ext cx="0" cy="0"/>
          <a:chOff x="0" y="0"/>
          <a:chExt cx="0" cy="0"/>
        </a:xfrm>
      </p:grpSpPr>
      <p:pic>
        <p:nvPicPr>
          <p:cNvPr descr="preencoded.png" id="261" name="Google Shape;261;p28"/>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262" name="Google Shape;262;p28"/>
          <p:cNvSpPr/>
          <p:nvPr/>
        </p:nvSpPr>
        <p:spPr>
          <a:xfrm>
            <a:off x="148501" y="186518"/>
            <a:ext cx="60408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2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効果的なAIへの指示「プロンプト」の書き方～プロンプトのコツ8選～</a:t>
            </a:r>
            <a:endParaRPr b="1" i="0" sz="1300" u="none" cap="none" strike="noStrike">
              <a:solidFill>
                <a:srgbClr val="333333"/>
              </a:solidFill>
              <a:latin typeface="Noto Sans JP"/>
              <a:ea typeface="Noto Sans JP"/>
              <a:cs typeface="Noto Sans JP"/>
              <a:sym typeface="Noto Sans JP"/>
            </a:endParaRPr>
          </a:p>
        </p:txBody>
      </p:sp>
      <p:sp>
        <p:nvSpPr>
          <p:cNvPr id="263" name="Google Shape;263;p28"/>
          <p:cNvSpPr/>
          <p:nvPr/>
        </p:nvSpPr>
        <p:spPr>
          <a:xfrm>
            <a:off x="871200" y="687055"/>
            <a:ext cx="7842300" cy="3852900"/>
          </a:xfrm>
          <a:prstGeom prst="rect">
            <a:avLst/>
          </a:prstGeom>
          <a:noFill/>
          <a:ln>
            <a:noFill/>
          </a:ln>
        </p:spPr>
        <p:txBody>
          <a:bodyPr anchorCtr="0" anchor="ctr" bIns="49850" lIns="99725" spcFirstLastPara="1" rIns="99725" wrap="square" tIns="49850">
            <a:noAutofit/>
          </a:bodyPr>
          <a:lstStyle/>
          <a:p>
            <a:pPr indent="0" lvl="0" marL="0" marR="0" rtl="0" algn="l">
              <a:lnSpc>
                <a:spcPct val="146666"/>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効果的なプロンプトを書くためのコツ</a:t>
            </a:r>
            <a:endParaRPr b="0" i="0" sz="1600" u="none" cap="none" strike="noStrike">
              <a:solidFill>
                <a:schemeClr val="dk1"/>
              </a:solidFill>
              <a:latin typeface="Calibri"/>
              <a:ea typeface="Calibri"/>
              <a:cs typeface="Calibri"/>
              <a:sym typeface="Calibri"/>
            </a:endParaRPr>
          </a:p>
          <a:p>
            <a:pPr indent="0" lvl="0" marL="0" marR="0" rtl="0" algn="l">
              <a:lnSpc>
                <a:spcPct val="146666"/>
              </a:lnSpc>
              <a:spcBef>
                <a:spcPts val="0"/>
              </a:spcBef>
              <a:spcAft>
                <a:spcPts val="0"/>
              </a:spcAft>
              <a:buClr>
                <a:srgbClr val="000000"/>
              </a:buClr>
              <a:buSzPts val="1200"/>
              <a:buFont typeface="Arial"/>
              <a:buNone/>
            </a:pPr>
            <a:r>
              <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単語にこだわる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AIが理解しやすい形式で書く※マークダウン記法</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役割を与える</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明確な指示を書く</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文脈情報の提供</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FF0000"/>
              </a:buClr>
              <a:buSzPts val="1600"/>
              <a:buFont typeface="Noto Sans JP"/>
              <a:buAutoNum type="arabicPeriod"/>
            </a:pPr>
            <a:r>
              <a:rPr b="1" i="0" lang="ja" sz="1600" u="none" cap="none" strike="noStrike">
                <a:solidFill>
                  <a:srgbClr val="FF0000"/>
                </a:solidFill>
                <a:latin typeface="Noto Sans JP"/>
                <a:ea typeface="Noto Sans JP"/>
                <a:cs typeface="Noto Sans JP"/>
                <a:sym typeface="Noto Sans JP"/>
              </a:rPr>
              <a:t>タスクを段階的に分ける</a:t>
            </a:r>
            <a:endParaRPr b="1" i="0" sz="1600" u="none" cap="none" strike="noStrike">
              <a:solidFill>
                <a:srgbClr val="FF0000"/>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考える時間を与える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実例を与える</a:t>
            </a:r>
            <a:endParaRPr b="1" i="0" sz="1600" u="none" cap="none" strike="noStrike">
              <a:solidFill>
                <a:srgbClr val="333333"/>
              </a:solidFill>
              <a:latin typeface="Noto Sans JP"/>
              <a:ea typeface="Noto Sans JP"/>
              <a:cs typeface="Noto Sans JP"/>
              <a:sym typeface="Noto Sans JP"/>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8" name="Shape 268"/>
        <p:cNvGrpSpPr/>
        <p:nvPr/>
      </p:nvGrpSpPr>
      <p:grpSpPr>
        <a:xfrm>
          <a:off x="0" y="0"/>
          <a:ext cx="0" cy="0"/>
          <a:chOff x="0" y="0"/>
          <a:chExt cx="0" cy="0"/>
        </a:xfrm>
      </p:grpSpPr>
      <p:pic>
        <p:nvPicPr>
          <p:cNvPr descr="preencoded.png" id="269" name="Google Shape;269;p29"/>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270" name="Google Shape;270;p29"/>
          <p:cNvSpPr/>
          <p:nvPr/>
        </p:nvSpPr>
        <p:spPr>
          <a:xfrm>
            <a:off x="148501" y="165736"/>
            <a:ext cx="62496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効果的なAIへの指示「プロンプト」の書き方～6.タスクを段階的に分ける～</a:t>
            </a:r>
            <a:endParaRPr b="0" i="0" sz="1300" u="none" cap="none" strike="noStrike">
              <a:solidFill>
                <a:schemeClr val="dk1"/>
              </a:solidFill>
              <a:latin typeface="Calibri"/>
              <a:ea typeface="Calibri"/>
              <a:cs typeface="Calibri"/>
              <a:sym typeface="Calibri"/>
            </a:endParaRPr>
          </a:p>
        </p:txBody>
      </p:sp>
      <p:sp>
        <p:nvSpPr>
          <p:cNvPr id="271" name="Google Shape;271;p29"/>
          <p:cNvSpPr/>
          <p:nvPr/>
        </p:nvSpPr>
        <p:spPr>
          <a:xfrm>
            <a:off x="871274" y="677280"/>
            <a:ext cx="74016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3333"/>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タスクの処理フローを示すとそれを守ってくれる</a:t>
            </a:r>
            <a:endParaRPr b="1" i="0" sz="1600" u="none" cap="none" strike="noStrike">
              <a:solidFill>
                <a:srgbClr val="333333"/>
              </a:solidFill>
              <a:latin typeface="Noto Sans JP"/>
              <a:ea typeface="Noto Sans JP"/>
              <a:cs typeface="Noto Sans JP"/>
              <a:sym typeface="Noto Sans JP"/>
            </a:endParaRPr>
          </a:p>
        </p:txBody>
      </p:sp>
      <p:graphicFrame>
        <p:nvGraphicFramePr>
          <p:cNvPr id="272" name="Google Shape;272;p29"/>
          <p:cNvGraphicFramePr/>
          <p:nvPr/>
        </p:nvGraphicFramePr>
        <p:xfrm>
          <a:off x="658173" y="1521341"/>
          <a:ext cx="3000000" cy="3000000"/>
        </p:xfrm>
        <a:graphic>
          <a:graphicData uri="http://schemas.openxmlformats.org/drawingml/2006/table">
            <a:tbl>
              <a:tblPr>
                <a:noFill/>
                <a:tableStyleId>{0EA42D77-0713-4663-8DAB-F3583024ABFF}</a:tableStyleId>
              </a:tblPr>
              <a:tblGrid>
                <a:gridCol w="3913900"/>
                <a:gridCol w="3913900"/>
              </a:tblGrid>
              <a:tr h="274225">
                <a:tc>
                  <a:txBody>
                    <a:bodyPr/>
                    <a:lstStyle/>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chemeClr val="dk1"/>
                          </a:solidFill>
                          <a:latin typeface="Noto Sans JP"/>
                          <a:ea typeface="Noto Sans JP"/>
                          <a:cs typeface="Noto Sans JP"/>
                          <a:sym typeface="Noto Sans JP"/>
                        </a:rPr>
                        <a:t>STEPなしプロンプト例</a:t>
                      </a:r>
                      <a:endParaRPr b="1" sz="1100" u="none" cap="none" strike="noStrike">
                        <a:solidFill>
                          <a:schemeClr val="dk1"/>
                        </a:solidFill>
                        <a:latin typeface="Noto Sans JP"/>
                        <a:ea typeface="Noto Sans JP"/>
                        <a:cs typeface="Noto Sans JP"/>
                        <a:sym typeface="Noto Sans JP"/>
                      </a:endParaRPr>
                    </a:p>
                  </a:txBody>
                  <a:tcPr marT="99725" marB="99725" marR="99725" marL="99725">
                    <a:solidFill>
                      <a:srgbClr val="00AFB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chemeClr val="dk1"/>
                          </a:solidFill>
                          <a:latin typeface="Noto Sans JP"/>
                          <a:ea typeface="Noto Sans JP"/>
                          <a:cs typeface="Noto Sans JP"/>
                          <a:sym typeface="Noto Sans JP"/>
                        </a:rPr>
                        <a:t>STEPありプロンプト例</a:t>
                      </a:r>
                      <a:endParaRPr b="1" sz="1100" u="none" cap="none" strike="noStrike">
                        <a:solidFill>
                          <a:schemeClr val="dk1"/>
                        </a:solidFill>
                        <a:latin typeface="Noto Sans JP"/>
                        <a:ea typeface="Noto Sans JP"/>
                        <a:cs typeface="Noto Sans JP"/>
                        <a:sym typeface="Noto Sans JP"/>
                      </a:endParaRPr>
                    </a:p>
                  </a:txBody>
                  <a:tcPr marT="99725" marB="99725" marR="99725" marL="99725">
                    <a:solidFill>
                      <a:srgbClr val="00AFB2"/>
                    </a:solidFill>
                  </a:tcPr>
                </a:tc>
              </a:tr>
              <a:tr h="715100">
                <a:tc>
                  <a:txBody>
                    <a:bodyPr/>
                    <a:lstStyle/>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rgbClr val="333333"/>
                          </a:solidFill>
                          <a:latin typeface="Noto Sans JP"/>
                          <a:ea typeface="Noto Sans JP"/>
                          <a:cs typeface="Noto Sans JP"/>
                          <a:sym typeface="Noto Sans JP"/>
                        </a:rPr>
                        <a:t>新しいプロジェクトの管理方法を教えてください。</a:t>
                      </a:r>
                      <a:endParaRPr b="1" sz="1100" u="none" cap="none" strike="noStrike">
                        <a:solidFill>
                          <a:srgbClr val="333333"/>
                        </a:solidFill>
                        <a:latin typeface="Noto Sans JP"/>
                        <a:ea typeface="Noto Sans JP"/>
                        <a:cs typeface="Noto Sans JP"/>
                        <a:sym typeface="Noto Sans JP"/>
                      </a:endParaRPr>
                    </a:p>
                  </a:txBody>
                  <a:tcPr marT="99725" marB="99725" marR="99725" marL="99725"/>
                </a:tc>
                <a:tc>
                  <a:txBody>
                    <a:bodyPr/>
                    <a:lstStyle/>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rgbClr val="333333"/>
                          </a:solidFill>
                          <a:latin typeface="Noto Sans JP"/>
                          <a:ea typeface="Noto Sans JP"/>
                          <a:cs typeface="Noto Sans JP"/>
                          <a:sym typeface="Noto Sans JP"/>
                        </a:rPr>
                        <a:t>以下の順番でタスクを実行してください。</a:t>
                      </a:r>
                      <a:endParaRPr b="1" sz="1100" u="none" cap="none" strike="noStrike">
                        <a:solidFill>
                          <a:srgbClr val="333333"/>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333333"/>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rgbClr val="333333"/>
                          </a:solidFill>
                          <a:latin typeface="Noto Sans JP"/>
                          <a:ea typeface="Noto Sans JP"/>
                          <a:cs typeface="Noto Sans JP"/>
                          <a:sym typeface="Noto Sans JP"/>
                        </a:rPr>
                        <a:t>##タスクのステップ</a:t>
                      </a:r>
                      <a:br>
                        <a:rPr b="1" lang="ja" sz="1100" u="none" cap="none" strike="noStrike">
                          <a:solidFill>
                            <a:srgbClr val="333333"/>
                          </a:solidFill>
                          <a:latin typeface="Noto Sans JP"/>
                          <a:ea typeface="Noto Sans JP"/>
                          <a:cs typeface="Noto Sans JP"/>
                          <a:sym typeface="Noto Sans JP"/>
                        </a:rPr>
                      </a:br>
                      <a:r>
                        <a:rPr b="1" lang="ja" sz="1100" u="none" cap="none" strike="noStrike">
                          <a:solidFill>
                            <a:srgbClr val="333333"/>
                          </a:solidFill>
                          <a:latin typeface="Noto Sans JP"/>
                          <a:ea typeface="Noto Sans JP"/>
                          <a:cs typeface="Noto Sans JP"/>
                          <a:sym typeface="Noto Sans JP"/>
                        </a:rPr>
                        <a:t>1.プロジェクトの目的と目標を明確にしてください。これには、プロジェクトの最終成果物と主要なマイルストーンを含めてください。</a:t>
                      </a:r>
                      <a:endParaRPr b="1" sz="1100" u="none" cap="none" strike="noStrike">
                        <a:solidFill>
                          <a:srgbClr val="333333"/>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rgbClr val="333333"/>
                          </a:solidFill>
                          <a:latin typeface="Noto Sans JP"/>
                          <a:ea typeface="Noto Sans JP"/>
                          <a:cs typeface="Noto Sans JP"/>
                          <a:sym typeface="Noto Sans JP"/>
                        </a:rPr>
                        <a:t>2.次に、プロジェクトチームの構成と各メンバーの役割を決定してください。</a:t>
                      </a:r>
                      <a:endParaRPr b="1" sz="1100" u="none" cap="none" strike="noStrike">
                        <a:solidFill>
                          <a:srgbClr val="333333"/>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rgbClr val="333333"/>
                          </a:solidFill>
                          <a:latin typeface="Noto Sans JP"/>
                          <a:ea typeface="Noto Sans JP"/>
                          <a:cs typeface="Noto Sans JP"/>
                          <a:sym typeface="Noto Sans JP"/>
                        </a:rPr>
                        <a:t>プロジェクトの進行を管理するためのツールやソフトウェア（例：Trello、Asana、Jiraなど）を選定し、その選定理由を説明してください。</a:t>
                      </a:r>
                      <a:endParaRPr b="1" sz="1100" u="none" cap="none" strike="noStrike">
                        <a:solidFill>
                          <a:srgbClr val="333333"/>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rgbClr val="333333"/>
                          </a:solidFill>
                          <a:latin typeface="Noto Sans JP"/>
                          <a:ea typeface="Noto Sans JP"/>
                          <a:cs typeface="Noto Sans JP"/>
                          <a:sym typeface="Noto Sans JP"/>
                        </a:rPr>
                        <a:t>3.リスク管理計画を作成し、主要なリスクとその対応策を明記してください。</a:t>
                      </a:r>
                      <a:endParaRPr b="1" sz="1100" u="none" cap="none" strike="noStrike">
                        <a:solidFill>
                          <a:srgbClr val="333333"/>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rgbClr val="333333"/>
                          </a:solidFill>
                          <a:latin typeface="Noto Sans JP"/>
                          <a:ea typeface="Noto Sans JP"/>
                          <a:cs typeface="Noto Sans JP"/>
                          <a:sym typeface="Noto Sans JP"/>
                        </a:rPr>
                        <a:t>4.最後に、プロジェクトの進捗を定期的に評価するためのレビューサイクル（例：毎週、毎月のレビュー会議）を設定してください。</a:t>
                      </a:r>
                      <a:endParaRPr b="1" sz="1100" u="none" cap="none" strike="noStrike">
                        <a:solidFill>
                          <a:srgbClr val="333333"/>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333333"/>
                        </a:solidFill>
                        <a:latin typeface="Noto Sans JP"/>
                        <a:ea typeface="Noto Sans JP"/>
                        <a:cs typeface="Noto Sans JP"/>
                        <a:sym typeface="Noto Sans JP"/>
                      </a:endParaRPr>
                    </a:p>
                  </a:txBody>
                  <a:tcPr marT="99725" marB="99725" marR="99725" marL="997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7" name="Shape 277"/>
        <p:cNvGrpSpPr/>
        <p:nvPr/>
      </p:nvGrpSpPr>
      <p:grpSpPr>
        <a:xfrm>
          <a:off x="0" y="0"/>
          <a:ext cx="0" cy="0"/>
          <a:chOff x="0" y="0"/>
          <a:chExt cx="0" cy="0"/>
        </a:xfrm>
      </p:grpSpPr>
      <p:pic>
        <p:nvPicPr>
          <p:cNvPr descr="preencoded.png" id="278" name="Google Shape;278;p30"/>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279" name="Google Shape;279;p30"/>
          <p:cNvSpPr/>
          <p:nvPr/>
        </p:nvSpPr>
        <p:spPr>
          <a:xfrm>
            <a:off x="148501" y="186518"/>
            <a:ext cx="60408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2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効果的なAIへの指示「プロンプト」の書き方～プロンプトのコツ8選～</a:t>
            </a:r>
            <a:endParaRPr b="1" i="0" sz="1300" u="none" cap="none" strike="noStrike">
              <a:solidFill>
                <a:srgbClr val="333333"/>
              </a:solidFill>
              <a:latin typeface="Noto Sans JP"/>
              <a:ea typeface="Noto Sans JP"/>
              <a:cs typeface="Noto Sans JP"/>
              <a:sym typeface="Noto Sans JP"/>
            </a:endParaRPr>
          </a:p>
        </p:txBody>
      </p:sp>
      <p:sp>
        <p:nvSpPr>
          <p:cNvPr id="280" name="Google Shape;280;p30"/>
          <p:cNvSpPr/>
          <p:nvPr/>
        </p:nvSpPr>
        <p:spPr>
          <a:xfrm>
            <a:off x="871200" y="687055"/>
            <a:ext cx="7842300" cy="3852900"/>
          </a:xfrm>
          <a:prstGeom prst="rect">
            <a:avLst/>
          </a:prstGeom>
          <a:noFill/>
          <a:ln>
            <a:noFill/>
          </a:ln>
        </p:spPr>
        <p:txBody>
          <a:bodyPr anchorCtr="0" anchor="ctr" bIns="49850" lIns="99725" spcFirstLastPara="1" rIns="99725" wrap="square" tIns="49850">
            <a:noAutofit/>
          </a:bodyPr>
          <a:lstStyle/>
          <a:p>
            <a:pPr indent="0" lvl="0" marL="0" marR="0" rtl="0" algn="l">
              <a:lnSpc>
                <a:spcPct val="146666"/>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効果的なプロンプトを書くためのコツ</a:t>
            </a:r>
            <a:endParaRPr b="0" i="0" sz="1600" u="none" cap="none" strike="noStrike">
              <a:solidFill>
                <a:schemeClr val="dk1"/>
              </a:solidFill>
              <a:latin typeface="Calibri"/>
              <a:ea typeface="Calibri"/>
              <a:cs typeface="Calibri"/>
              <a:sym typeface="Calibri"/>
            </a:endParaRPr>
          </a:p>
          <a:p>
            <a:pPr indent="0" lvl="0" marL="0" marR="0" rtl="0" algn="l">
              <a:lnSpc>
                <a:spcPct val="146666"/>
              </a:lnSpc>
              <a:spcBef>
                <a:spcPts val="0"/>
              </a:spcBef>
              <a:spcAft>
                <a:spcPts val="0"/>
              </a:spcAft>
              <a:buClr>
                <a:srgbClr val="000000"/>
              </a:buClr>
              <a:buSzPts val="1200"/>
              <a:buFont typeface="Arial"/>
              <a:buNone/>
            </a:pPr>
            <a:r>
              <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単語にこだわる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AIが理解しやすい形式で書く※マークダウン記法</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役割を与える</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明確な指示を書く</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文脈情報の提供</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タスクを段階的に分ける</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考える時間を与える</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FF0000"/>
              </a:buClr>
              <a:buSzPts val="1600"/>
              <a:buFont typeface="Noto Sans JP"/>
              <a:buAutoNum type="arabicPeriod"/>
            </a:pPr>
            <a:r>
              <a:rPr b="1" i="0" lang="ja" sz="1600" u="none" cap="none" strike="noStrike">
                <a:solidFill>
                  <a:srgbClr val="FF0000"/>
                </a:solidFill>
                <a:latin typeface="Noto Sans JP"/>
                <a:ea typeface="Noto Sans JP"/>
                <a:cs typeface="Noto Sans JP"/>
                <a:sym typeface="Noto Sans JP"/>
              </a:rPr>
              <a:t>実例を与える</a:t>
            </a:r>
            <a:endParaRPr b="1" i="0" sz="1600" u="none" cap="none" strike="noStrike">
              <a:solidFill>
                <a:srgbClr val="FF0000"/>
              </a:solidFill>
              <a:latin typeface="Noto Sans JP"/>
              <a:ea typeface="Noto Sans JP"/>
              <a:cs typeface="Noto Sans JP"/>
              <a:sym typeface="Noto Sans JP"/>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5" name="Shape 285"/>
        <p:cNvGrpSpPr/>
        <p:nvPr/>
      </p:nvGrpSpPr>
      <p:grpSpPr>
        <a:xfrm>
          <a:off x="0" y="0"/>
          <a:ext cx="0" cy="0"/>
          <a:chOff x="0" y="0"/>
          <a:chExt cx="0" cy="0"/>
        </a:xfrm>
      </p:grpSpPr>
      <p:pic>
        <p:nvPicPr>
          <p:cNvPr descr="preencoded.png" id="286" name="Google Shape;286;p31"/>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287" name="Google Shape;287;p31"/>
          <p:cNvSpPr/>
          <p:nvPr/>
        </p:nvSpPr>
        <p:spPr>
          <a:xfrm>
            <a:off x="148501" y="165736"/>
            <a:ext cx="62496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効果的なAIへの指示「プロンプト」の書き方～8.実例を与える～</a:t>
            </a:r>
            <a:endParaRPr b="0" i="0" sz="1300" u="none" cap="none" strike="noStrike">
              <a:solidFill>
                <a:schemeClr val="dk1"/>
              </a:solidFill>
              <a:latin typeface="Calibri"/>
              <a:ea typeface="Calibri"/>
              <a:cs typeface="Calibri"/>
              <a:sym typeface="Calibri"/>
            </a:endParaRPr>
          </a:p>
        </p:txBody>
      </p:sp>
      <p:sp>
        <p:nvSpPr>
          <p:cNvPr id="288" name="Google Shape;288;p31"/>
          <p:cNvSpPr/>
          <p:nvPr/>
        </p:nvSpPr>
        <p:spPr>
          <a:xfrm>
            <a:off x="871274" y="677280"/>
            <a:ext cx="74016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3333"/>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具体例を与えると、求めている回答に近い出力が出せる</a:t>
            </a:r>
            <a:endParaRPr b="1" i="0" sz="1600" u="none" cap="none" strike="noStrike">
              <a:solidFill>
                <a:srgbClr val="333333"/>
              </a:solidFill>
              <a:latin typeface="Noto Sans JP"/>
              <a:ea typeface="Noto Sans JP"/>
              <a:cs typeface="Noto Sans JP"/>
              <a:sym typeface="Noto Sans JP"/>
            </a:endParaRPr>
          </a:p>
        </p:txBody>
      </p:sp>
      <p:graphicFrame>
        <p:nvGraphicFramePr>
          <p:cNvPr id="289" name="Google Shape;289;p31"/>
          <p:cNvGraphicFramePr/>
          <p:nvPr/>
        </p:nvGraphicFramePr>
        <p:xfrm>
          <a:off x="658173" y="1521341"/>
          <a:ext cx="3000000" cy="3000000"/>
        </p:xfrm>
        <a:graphic>
          <a:graphicData uri="http://schemas.openxmlformats.org/drawingml/2006/table">
            <a:tbl>
              <a:tblPr>
                <a:noFill/>
                <a:tableStyleId>{0EA42D77-0713-4663-8DAB-F3583024ABFF}</a:tableStyleId>
              </a:tblPr>
              <a:tblGrid>
                <a:gridCol w="3913900"/>
                <a:gridCol w="3913900"/>
              </a:tblGrid>
              <a:tr h="274225">
                <a:tc>
                  <a:txBody>
                    <a:bodyPr/>
                    <a:lstStyle/>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chemeClr val="dk1"/>
                          </a:solidFill>
                          <a:latin typeface="Noto Sans JP"/>
                          <a:ea typeface="Noto Sans JP"/>
                          <a:cs typeface="Noto Sans JP"/>
                          <a:sym typeface="Noto Sans JP"/>
                        </a:rPr>
                        <a:t>具体例なしプロンプト例</a:t>
                      </a:r>
                      <a:endParaRPr b="1" sz="1100" u="none" cap="none" strike="noStrike">
                        <a:solidFill>
                          <a:schemeClr val="dk1"/>
                        </a:solidFill>
                        <a:latin typeface="Noto Sans JP"/>
                        <a:ea typeface="Noto Sans JP"/>
                        <a:cs typeface="Noto Sans JP"/>
                        <a:sym typeface="Noto Sans JP"/>
                      </a:endParaRPr>
                    </a:p>
                  </a:txBody>
                  <a:tcPr marT="99725" marB="99725" marR="99725" marL="99725">
                    <a:solidFill>
                      <a:srgbClr val="00AFB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chemeClr val="dk1"/>
                          </a:solidFill>
                          <a:latin typeface="Noto Sans JP"/>
                          <a:ea typeface="Noto Sans JP"/>
                          <a:cs typeface="Noto Sans JP"/>
                          <a:sym typeface="Noto Sans JP"/>
                        </a:rPr>
                        <a:t>具体例ありプロンプト例</a:t>
                      </a:r>
                      <a:endParaRPr b="1" sz="1100" u="none" cap="none" strike="noStrike">
                        <a:solidFill>
                          <a:schemeClr val="dk1"/>
                        </a:solidFill>
                        <a:latin typeface="Noto Sans JP"/>
                        <a:ea typeface="Noto Sans JP"/>
                        <a:cs typeface="Noto Sans JP"/>
                        <a:sym typeface="Noto Sans JP"/>
                      </a:endParaRPr>
                    </a:p>
                  </a:txBody>
                  <a:tcPr marT="99725" marB="99725" marR="99725" marL="99725">
                    <a:solidFill>
                      <a:srgbClr val="00AFB2"/>
                    </a:solidFill>
                  </a:tcPr>
                </a:tc>
              </a:tr>
              <a:tr h="715100">
                <a:tc>
                  <a:txBody>
                    <a:bodyPr/>
                    <a:lstStyle/>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rgbClr val="333333"/>
                          </a:solidFill>
                          <a:latin typeface="Noto Sans JP"/>
                          <a:ea typeface="Noto Sans JP"/>
                          <a:cs typeface="Noto Sans JP"/>
                          <a:sym typeface="Noto Sans JP"/>
                        </a:rPr>
                        <a:t>件名: "ポイント2倍キャンペーンのお知らせ"に対して、シンプルなマーケティングメールを書いて。</a:t>
                      </a:r>
                      <a:endParaRPr b="1" sz="1100" u="none" cap="none" strike="noStrike">
                        <a:solidFill>
                          <a:srgbClr val="333333"/>
                        </a:solidFill>
                        <a:latin typeface="Noto Sans JP"/>
                        <a:ea typeface="Noto Sans JP"/>
                        <a:cs typeface="Noto Sans JP"/>
                        <a:sym typeface="Noto Sans JP"/>
                      </a:endParaRPr>
                    </a:p>
                  </a:txBody>
                  <a:tcPr marT="99725" marB="99725" marR="99725" marL="99725"/>
                </a:tc>
                <a:tc>
                  <a:txBody>
                    <a:bodyPr/>
                    <a:lstStyle/>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rgbClr val="333333"/>
                          </a:solidFill>
                          <a:latin typeface="Noto Sans JP"/>
                          <a:ea typeface="Noto Sans JP"/>
                          <a:cs typeface="Noto Sans JP"/>
                          <a:sym typeface="Noto Sans JP"/>
                        </a:rPr>
                        <a:t>##タスク</a:t>
                      </a:r>
                      <a:endParaRPr b="1" sz="1100" u="none" cap="none" strike="noStrike">
                        <a:solidFill>
                          <a:srgbClr val="333333"/>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rgbClr val="333333"/>
                          </a:solidFill>
                          <a:latin typeface="Noto Sans JP"/>
                          <a:ea typeface="Noto Sans JP"/>
                          <a:cs typeface="Noto Sans JP"/>
                          <a:sym typeface="Noto Sans JP"/>
                        </a:rPr>
                        <a:t>件名: "ポイント2倍キャンペーンのお知らせ"に対して、シンプルなマーケティングメールを書いて。</a:t>
                      </a:r>
                      <a:endParaRPr b="1" sz="1100" u="none" cap="none" strike="noStrike">
                        <a:solidFill>
                          <a:srgbClr val="333333"/>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333333"/>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333333"/>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rgbClr val="333333"/>
                          </a:solidFill>
                          <a:latin typeface="Noto Sans JP"/>
                          <a:ea typeface="Noto Sans JP"/>
                          <a:cs typeface="Noto Sans JP"/>
                          <a:sym typeface="Noto Sans JP"/>
                        </a:rPr>
                        <a:t>##出力例</a:t>
                      </a:r>
                      <a:endParaRPr b="1" sz="1100" u="none" cap="none" strike="noStrike">
                        <a:solidFill>
                          <a:srgbClr val="333333"/>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rgbClr val="333333"/>
                          </a:solidFill>
                          <a:latin typeface="Noto Sans JP"/>
                          <a:ea typeface="Noto Sans JP"/>
                          <a:cs typeface="Noto Sans JP"/>
                          <a:sym typeface="Noto Sans JP"/>
                        </a:rPr>
                        <a:t>件名: "ポイント2倍キャンペーンのお知らせ"</a:t>
                      </a:r>
                      <a:endParaRPr b="1" sz="1100" u="none" cap="none" strike="noStrike">
                        <a:solidFill>
                          <a:srgbClr val="333333"/>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rgbClr val="333333"/>
                          </a:solidFill>
                          <a:latin typeface="Noto Sans JP"/>
                          <a:ea typeface="Noto Sans JP"/>
                          <a:cs typeface="Noto Sans JP"/>
                          <a:sym typeface="Noto Sans JP"/>
                        </a:rPr>
                        <a:t>本文: "いつもご利用いただきありがとうございます。日頃の感謝を込めて、ポイント2倍キャンペーンを実施中です。今なら、お買い物の際に通常の2倍のポイントが貯まります。ぜひこの機会にお得にショッピングをお楽しみください！"</a:t>
                      </a:r>
                      <a:endParaRPr b="1" sz="1100" u="none" cap="none" strike="noStrike">
                        <a:solidFill>
                          <a:srgbClr val="333333"/>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333333"/>
                        </a:solidFill>
                        <a:latin typeface="Noto Sans JP"/>
                        <a:ea typeface="Noto Sans JP"/>
                        <a:cs typeface="Noto Sans JP"/>
                        <a:sym typeface="Noto Sans JP"/>
                      </a:endParaRPr>
                    </a:p>
                  </a:txBody>
                  <a:tcPr marT="99725" marB="99725" marR="99725" marL="997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4" name="Shape 294"/>
        <p:cNvGrpSpPr/>
        <p:nvPr/>
      </p:nvGrpSpPr>
      <p:grpSpPr>
        <a:xfrm>
          <a:off x="0" y="0"/>
          <a:ext cx="0" cy="0"/>
          <a:chOff x="0" y="0"/>
          <a:chExt cx="0" cy="0"/>
        </a:xfrm>
      </p:grpSpPr>
      <p:sp>
        <p:nvSpPr>
          <p:cNvPr id="295" name="Google Shape;295;p32"/>
          <p:cNvSpPr/>
          <p:nvPr/>
        </p:nvSpPr>
        <p:spPr>
          <a:xfrm>
            <a:off x="148490" y="193582"/>
            <a:ext cx="5600700" cy="186900"/>
          </a:xfrm>
          <a:prstGeom prst="rect">
            <a:avLst/>
          </a:prstGeom>
          <a:noFill/>
          <a:ln>
            <a:noFill/>
          </a:ln>
        </p:spPr>
        <p:txBody>
          <a:bodyPr anchorCtr="0" anchor="ctr" bIns="45700" lIns="91425" spcFirstLastPara="1" rIns="91425" wrap="square" tIns="45700">
            <a:noAutofit/>
          </a:bodyPr>
          <a:lstStyle/>
          <a:p>
            <a:pPr indent="0" lvl="0" marL="0" rtl="0" algn="l">
              <a:lnSpc>
                <a:spcPct val="146666"/>
              </a:lnSpc>
              <a:spcBef>
                <a:spcPts val="0"/>
              </a:spcBef>
              <a:spcAft>
                <a:spcPts val="0"/>
              </a:spcAft>
              <a:buSzPts val="1100"/>
              <a:buNone/>
            </a:pPr>
            <a:r>
              <a:rPr b="1" lang="ja" sz="1200">
                <a:solidFill>
                  <a:srgbClr val="434343"/>
                </a:solidFill>
                <a:latin typeface="Noto Sans JP"/>
                <a:ea typeface="Noto Sans JP"/>
                <a:cs typeface="Noto Sans JP"/>
                <a:sym typeface="Noto Sans JP"/>
              </a:rPr>
              <a:t>ケーススタディ</a:t>
            </a:r>
            <a:endParaRPr b="1" sz="1500">
              <a:solidFill>
                <a:srgbClr val="434343"/>
              </a:solidFill>
              <a:latin typeface="Noto Sans JP"/>
              <a:ea typeface="Noto Sans JP"/>
              <a:cs typeface="Noto Sans JP"/>
              <a:sym typeface="Noto Sans JP"/>
            </a:endParaRPr>
          </a:p>
        </p:txBody>
      </p:sp>
      <p:pic>
        <p:nvPicPr>
          <p:cNvPr descr="preencoded.png" id="296" name="Google Shape;296;p32"/>
          <p:cNvPicPr preferRelativeResize="0"/>
          <p:nvPr/>
        </p:nvPicPr>
        <p:blipFill rotWithShape="1">
          <a:blip r:embed="rId3">
            <a:alphaModFix/>
          </a:blip>
          <a:srcRect b="0" l="0" r="0" t="0"/>
          <a:stretch/>
        </p:blipFill>
        <p:spPr>
          <a:xfrm>
            <a:off x="128205" y="176645"/>
            <a:ext cx="20784" cy="259772"/>
          </a:xfrm>
          <a:prstGeom prst="rect">
            <a:avLst/>
          </a:prstGeom>
          <a:noFill/>
          <a:ln>
            <a:noFill/>
          </a:ln>
        </p:spPr>
      </p:pic>
      <p:cxnSp>
        <p:nvCxnSpPr>
          <p:cNvPr id="297" name="Google Shape;297;p32"/>
          <p:cNvCxnSpPr/>
          <p:nvPr/>
        </p:nvCxnSpPr>
        <p:spPr>
          <a:xfrm>
            <a:off x="274725" y="4746125"/>
            <a:ext cx="8547300" cy="0"/>
          </a:xfrm>
          <a:prstGeom prst="straightConnector1">
            <a:avLst/>
          </a:prstGeom>
          <a:noFill/>
          <a:ln cap="flat" cmpd="sng" w="38100">
            <a:solidFill>
              <a:srgbClr val="00AFB2"/>
            </a:solidFill>
            <a:prstDash val="solid"/>
            <a:round/>
            <a:headEnd len="med" w="med" type="none"/>
            <a:tailEnd len="med" w="med" type="none"/>
          </a:ln>
        </p:spPr>
      </p:cxnSp>
      <p:sp>
        <p:nvSpPr>
          <p:cNvPr id="298" name="Google Shape;298;p32"/>
          <p:cNvSpPr txBox="1"/>
          <p:nvPr/>
        </p:nvSpPr>
        <p:spPr>
          <a:xfrm>
            <a:off x="8306399" y="47394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sz="1000">
                <a:solidFill>
                  <a:srgbClr val="595959"/>
                </a:solidFill>
              </a:rPr>
              <a:t>‹#›</a:t>
            </a:fld>
            <a:endParaRPr sz="1000">
              <a:solidFill>
                <a:srgbClr val="595959"/>
              </a:solidFill>
            </a:endParaRPr>
          </a:p>
        </p:txBody>
      </p:sp>
      <p:sp>
        <p:nvSpPr>
          <p:cNvPr id="299" name="Google Shape;299;p32"/>
          <p:cNvSpPr/>
          <p:nvPr/>
        </p:nvSpPr>
        <p:spPr>
          <a:xfrm>
            <a:off x="-159900" y="450846"/>
            <a:ext cx="9463800" cy="736800"/>
          </a:xfrm>
          <a:prstGeom prst="rect">
            <a:avLst/>
          </a:prstGeom>
          <a:noFill/>
          <a:ln>
            <a:noFill/>
          </a:ln>
        </p:spPr>
        <p:txBody>
          <a:bodyPr anchorCtr="0" anchor="ctr" bIns="45700" lIns="91425" spcFirstLastPara="1" rIns="91425" wrap="square" tIns="45700">
            <a:noAutofit/>
          </a:bodyPr>
          <a:lstStyle/>
          <a:p>
            <a:pPr indent="0" lvl="0" marL="0" rtl="0" algn="ctr">
              <a:lnSpc>
                <a:spcPct val="130000"/>
              </a:lnSpc>
              <a:spcBef>
                <a:spcPts val="0"/>
              </a:spcBef>
              <a:spcAft>
                <a:spcPts val="0"/>
              </a:spcAft>
              <a:buSzPts val="1100"/>
              <a:buNone/>
            </a:pPr>
            <a:r>
              <a:rPr b="1" lang="ja" sz="1600">
                <a:solidFill>
                  <a:srgbClr val="434343"/>
                </a:solidFill>
                <a:latin typeface="Noto Sans JP"/>
                <a:ea typeface="Noto Sans JP"/>
                <a:cs typeface="Noto Sans JP"/>
                <a:sym typeface="Noto Sans JP"/>
              </a:rPr>
              <a:t>今回は以下のケースを通じて、操作に慣れていただきたいと思います。</a:t>
            </a:r>
            <a:endParaRPr b="1" sz="1600">
              <a:solidFill>
                <a:srgbClr val="434343"/>
              </a:solidFill>
              <a:latin typeface="Noto Sans JP"/>
              <a:ea typeface="Noto Sans JP"/>
              <a:cs typeface="Noto Sans JP"/>
              <a:sym typeface="Noto Sans JP"/>
            </a:endParaRPr>
          </a:p>
        </p:txBody>
      </p:sp>
      <p:sp>
        <p:nvSpPr>
          <p:cNvPr id="300" name="Google Shape;300;p32"/>
          <p:cNvSpPr txBox="1"/>
          <p:nvPr/>
        </p:nvSpPr>
        <p:spPr>
          <a:xfrm>
            <a:off x="858300" y="1581850"/>
            <a:ext cx="7427400" cy="21240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1200"/>
              </a:spcBef>
              <a:spcAft>
                <a:spcPts val="0"/>
              </a:spcAft>
              <a:buClr>
                <a:srgbClr val="434343"/>
              </a:buClr>
              <a:buSzPts val="1400"/>
              <a:buFont typeface="Noto Sans JP"/>
              <a:buAutoNum type="arabicPeriod"/>
            </a:pPr>
            <a:r>
              <a:rPr b="1" lang="ja">
                <a:solidFill>
                  <a:srgbClr val="434343"/>
                </a:solidFill>
                <a:latin typeface="Noto Sans JP"/>
                <a:ea typeface="Noto Sans JP"/>
                <a:cs typeface="Noto Sans JP"/>
                <a:sym typeface="Noto Sans JP"/>
              </a:rPr>
              <a:t>文章作成「実際に来ているメール文の返信案を作成してもらう」</a:t>
            </a:r>
            <a:endParaRPr b="1">
              <a:solidFill>
                <a:srgbClr val="434343"/>
              </a:solidFill>
              <a:latin typeface="Noto Sans JP"/>
              <a:ea typeface="Noto Sans JP"/>
              <a:cs typeface="Noto Sans JP"/>
              <a:sym typeface="Noto Sans JP"/>
            </a:endParaRPr>
          </a:p>
          <a:p>
            <a:pPr indent="-317500" lvl="0" marL="457200" rtl="0" algn="l">
              <a:lnSpc>
                <a:spcPct val="200000"/>
              </a:lnSpc>
              <a:spcBef>
                <a:spcPts val="0"/>
              </a:spcBef>
              <a:spcAft>
                <a:spcPts val="0"/>
              </a:spcAft>
              <a:buClr>
                <a:srgbClr val="FF0000"/>
              </a:buClr>
              <a:buSzPts val="1400"/>
              <a:buFont typeface="Noto Sans JP"/>
              <a:buAutoNum type="arabicPeriod"/>
            </a:pPr>
            <a:r>
              <a:rPr b="1" lang="ja">
                <a:solidFill>
                  <a:srgbClr val="FF0000"/>
                </a:solidFill>
                <a:latin typeface="Noto Sans JP"/>
                <a:ea typeface="Noto Sans JP"/>
                <a:cs typeface="Noto Sans JP"/>
                <a:sym typeface="Noto Sans JP"/>
              </a:rPr>
              <a:t>文書作成「自己紹介、自社紹介&amp;指定の文字数でまとめる」</a:t>
            </a:r>
            <a:endParaRPr b="1">
              <a:solidFill>
                <a:srgbClr val="FF0000"/>
              </a:solidFill>
              <a:latin typeface="Noto Sans JP"/>
              <a:ea typeface="Noto Sans JP"/>
              <a:cs typeface="Noto Sans JP"/>
              <a:sym typeface="Noto Sans JP"/>
            </a:endParaRPr>
          </a:p>
          <a:p>
            <a:pPr indent="-317500" lvl="0" marL="457200" rtl="0" algn="l">
              <a:lnSpc>
                <a:spcPct val="200000"/>
              </a:lnSpc>
              <a:spcBef>
                <a:spcPts val="0"/>
              </a:spcBef>
              <a:spcAft>
                <a:spcPts val="0"/>
              </a:spcAft>
              <a:buClr>
                <a:srgbClr val="434343"/>
              </a:buClr>
              <a:buSzPts val="1400"/>
              <a:buFont typeface="Noto Sans JP"/>
              <a:buAutoNum type="arabicPeriod"/>
            </a:pPr>
            <a:r>
              <a:rPr b="1" lang="ja">
                <a:solidFill>
                  <a:srgbClr val="434343"/>
                </a:solidFill>
                <a:latin typeface="Noto Sans JP"/>
                <a:ea typeface="Noto Sans JP"/>
                <a:cs typeface="Noto Sans JP"/>
                <a:sym typeface="Noto Sans JP"/>
              </a:rPr>
              <a:t>画像認識「名刺からメアドだけ収集して」</a:t>
            </a:r>
            <a:endParaRPr b="1">
              <a:solidFill>
                <a:srgbClr val="434343"/>
              </a:solidFill>
              <a:latin typeface="Noto Sans JP"/>
              <a:ea typeface="Noto Sans JP"/>
              <a:cs typeface="Noto Sans JP"/>
              <a:sym typeface="Noto Sans JP"/>
            </a:endParaRPr>
          </a:p>
          <a:p>
            <a:pPr indent="-317500" lvl="0" marL="457200" rtl="0" algn="l">
              <a:lnSpc>
                <a:spcPct val="200000"/>
              </a:lnSpc>
              <a:spcBef>
                <a:spcPts val="0"/>
              </a:spcBef>
              <a:spcAft>
                <a:spcPts val="0"/>
              </a:spcAft>
              <a:buClr>
                <a:srgbClr val="434343"/>
              </a:buClr>
              <a:buSzPts val="1400"/>
              <a:buFont typeface="Noto Sans JP"/>
              <a:buAutoNum type="arabicPeriod"/>
            </a:pPr>
            <a:r>
              <a:rPr b="1" lang="ja">
                <a:solidFill>
                  <a:srgbClr val="434343"/>
                </a:solidFill>
                <a:latin typeface="Noto Sans JP"/>
                <a:ea typeface="Noto Sans JP"/>
                <a:cs typeface="Noto Sans JP"/>
                <a:sym typeface="Noto Sans JP"/>
              </a:rPr>
              <a:t>AIへの相談「旅程を組んでもらう」</a:t>
            </a:r>
            <a:endParaRPr b="1">
              <a:solidFill>
                <a:srgbClr val="434343"/>
              </a:solidFill>
              <a:latin typeface="Noto Sans JP"/>
              <a:ea typeface="Noto Sans JP"/>
              <a:cs typeface="Noto Sans JP"/>
              <a:sym typeface="Noto Sans JP"/>
            </a:endParaRPr>
          </a:p>
          <a:p>
            <a:pPr indent="-317500" lvl="0" marL="457200" rtl="0" algn="l">
              <a:lnSpc>
                <a:spcPct val="200000"/>
              </a:lnSpc>
              <a:spcBef>
                <a:spcPts val="0"/>
              </a:spcBef>
              <a:spcAft>
                <a:spcPts val="0"/>
              </a:spcAft>
              <a:buClr>
                <a:srgbClr val="434343"/>
              </a:buClr>
              <a:buSzPts val="1400"/>
              <a:buFont typeface="Noto Sans JP"/>
              <a:buAutoNum type="arabicPeriod"/>
            </a:pPr>
            <a:r>
              <a:rPr b="1" lang="ja">
                <a:solidFill>
                  <a:srgbClr val="434343"/>
                </a:solidFill>
                <a:latin typeface="Noto Sans JP"/>
                <a:ea typeface="Noto Sans JP"/>
                <a:cs typeface="Noto Sans JP"/>
                <a:sym typeface="Noto Sans JP"/>
              </a:rPr>
              <a:t>社内文書、プロジェクト管理「NotebookLMを使ってみる</a:t>
            </a:r>
            <a:r>
              <a:rPr b="1" lang="ja">
                <a:solidFill>
                  <a:srgbClr val="434343"/>
                </a:solidFill>
                <a:latin typeface="Noto Sans JP"/>
                <a:ea typeface="Noto Sans JP"/>
                <a:cs typeface="Noto Sans JP"/>
                <a:sym typeface="Noto Sans JP"/>
              </a:rPr>
              <a:t>、音声も</a:t>
            </a:r>
            <a:r>
              <a:rPr b="1" lang="ja">
                <a:solidFill>
                  <a:srgbClr val="434343"/>
                </a:solidFill>
                <a:latin typeface="Noto Sans JP"/>
                <a:ea typeface="Noto Sans JP"/>
                <a:cs typeface="Noto Sans JP"/>
                <a:sym typeface="Noto Sans JP"/>
              </a:rPr>
              <a:t>」</a:t>
            </a:r>
            <a:endParaRPr b="1">
              <a:solidFill>
                <a:srgbClr val="434343"/>
              </a:solidFill>
              <a:latin typeface="Noto Sans JP"/>
              <a:ea typeface="Noto Sans JP"/>
              <a:cs typeface="Noto Sans JP"/>
              <a:sym typeface="Noto Sans JP"/>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5" name="Shape 135"/>
        <p:cNvGrpSpPr/>
        <p:nvPr/>
      </p:nvGrpSpPr>
      <p:grpSpPr>
        <a:xfrm>
          <a:off x="0" y="0"/>
          <a:ext cx="0" cy="0"/>
          <a:chOff x="0" y="0"/>
          <a:chExt cx="0" cy="0"/>
        </a:xfrm>
      </p:grpSpPr>
      <p:sp>
        <p:nvSpPr>
          <p:cNvPr id="136" name="Google Shape;136;p15"/>
          <p:cNvSpPr/>
          <p:nvPr/>
        </p:nvSpPr>
        <p:spPr>
          <a:xfrm>
            <a:off x="148490" y="193582"/>
            <a:ext cx="5600700" cy="186900"/>
          </a:xfrm>
          <a:prstGeom prst="rect">
            <a:avLst/>
          </a:prstGeom>
          <a:noFill/>
          <a:ln>
            <a:noFill/>
          </a:ln>
        </p:spPr>
        <p:txBody>
          <a:bodyPr anchorCtr="0" anchor="ctr" bIns="45700" lIns="91425" spcFirstLastPara="1" rIns="91425" wrap="square" tIns="45700">
            <a:noAutofit/>
          </a:bodyPr>
          <a:lstStyle/>
          <a:p>
            <a:pPr indent="0" lvl="0" marL="0" rtl="0" algn="l">
              <a:lnSpc>
                <a:spcPct val="146666"/>
              </a:lnSpc>
              <a:spcBef>
                <a:spcPts val="0"/>
              </a:spcBef>
              <a:spcAft>
                <a:spcPts val="0"/>
              </a:spcAft>
              <a:buSzPts val="1100"/>
              <a:buNone/>
            </a:pPr>
            <a:r>
              <a:rPr b="1" lang="ja" sz="1200">
                <a:solidFill>
                  <a:srgbClr val="434343"/>
                </a:solidFill>
                <a:latin typeface="Noto Sans JP"/>
                <a:ea typeface="Noto Sans JP"/>
                <a:cs typeface="Noto Sans JP"/>
                <a:sym typeface="Noto Sans JP"/>
              </a:rPr>
              <a:t>前回の振り返り</a:t>
            </a:r>
            <a:endParaRPr b="1" sz="1500">
              <a:solidFill>
                <a:srgbClr val="434343"/>
              </a:solidFill>
              <a:latin typeface="Noto Sans JP"/>
              <a:ea typeface="Noto Sans JP"/>
              <a:cs typeface="Noto Sans JP"/>
              <a:sym typeface="Noto Sans JP"/>
            </a:endParaRPr>
          </a:p>
        </p:txBody>
      </p:sp>
      <p:pic>
        <p:nvPicPr>
          <p:cNvPr descr="preencoded.png" id="137" name="Google Shape;137;p15"/>
          <p:cNvPicPr preferRelativeResize="0"/>
          <p:nvPr/>
        </p:nvPicPr>
        <p:blipFill rotWithShape="1">
          <a:blip r:embed="rId3">
            <a:alphaModFix/>
          </a:blip>
          <a:srcRect b="0" l="0" r="0" t="0"/>
          <a:stretch/>
        </p:blipFill>
        <p:spPr>
          <a:xfrm>
            <a:off x="128205" y="176645"/>
            <a:ext cx="20784" cy="259772"/>
          </a:xfrm>
          <a:prstGeom prst="rect">
            <a:avLst/>
          </a:prstGeom>
          <a:noFill/>
          <a:ln>
            <a:noFill/>
          </a:ln>
        </p:spPr>
      </p:pic>
      <p:sp>
        <p:nvSpPr>
          <p:cNvPr id="138" name="Google Shape;138;p15"/>
          <p:cNvSpPr/>
          <p:nvPr/>
        </p:nvSpPr>
        <p:spPr>
          <a:xfrm>
            <a:off x="-159900" y="450846"/>
            <a:ext cx="9463800" cy="736800"/>
          </a:xfrm>
          <a:prstGeom prst="rect">
            <a:avLst/>
          </a:prstGeom>
          <a:noFill/>
          <a:ln>
            <a:noFill/>
          </a:ln>
        </p:spPr>
        <p:txBody>
          <a:bodyPr anchorCtr="0" anchor="ctr" bIns="45700" lIns="91425" spcFirstLastPara="1" rIns="91425" wrap="square" tIns="45700">
            <a:noAutofit/>
          </a:bodyPr>
          <a:lstStyle/>
          <a:p>
            <a:pPr indent="0" lvl="0" marL="0" rtl="0" algn="ctr">
              <a:lnSpc>
                <a:spcPct val="130000"/>
              </a:lnSpc>
              <a:spcBef>
                <a:spcPts val="0"/>
              </a:spcBef>
              <a:spcAft>
                <a:spcPts val="0"/>
              </a:spcAft>
              <a:buSzPts val="1100"/>
              <a:buNone/>
            </a:pPr>
            <a:r>
              <a:rPr b="1" lang="ja" sz="1600">
                <a:solidFill>
                  <a:srgbClr val="434343"/>
                </a:solidFill>
                <a:latin typeface="Noto Sans JP"/>
                <a:ea typeface="Noto Sans JP"/>
                <a:cs typeface="Noto Sans JP"/>
                <a:sym typeface="Noto Sans JP"/>
              </a:rPr>
              <a:t>まずは前回資料を見ながら前回の内容をダイジェストで振り返ります。</a:t>
            </a:r>
            <a:endParaRPr b="1" sz="1600">
              <a:solidFill>
                <a:srgbClr val="434343"/>
              </a:solidFill>
              <a:latin typeface="Noto Sans JP"/>
              <a:ea typeface="Noto Sans JP"/>
              <a:cs typeface="Noto Sans JP"/>
              <a:sym typeface="Noto Sans JP"/>
            </a:endParaRPr>
          </a:p>
        </p:txBody>
      </p:sp>
      <p:pic>
        <p:nvPicPr>
          <p:cNvPr id="139" name="Google Shape;139;p15"/>
          <p:cNvPicPr preferRelativeResize="0"/>
          <p:nvPr/>
        </p:nvPicPr>
        <p:blipFill>
          <a:blip r:embed="rId4">
            <a:alphaModFix/>
          </a:blip>
          <a:stretch>
            <a:fillRect/>
          </a:stretch>
        </p:blipFill>
        <p:spPr>
          <a:xfrm>
            <a:off x="1685750" y="1181821"/>
            <a:ext cx="5772509" cy="3651054"/>
          </a:xfrm>
          <a:prstGeom prst="rect">
            <a:avLst/>
          </a:prstGeom>
          <a:noFill/>
          <a:ln>
            <a:noFill/>
          </a:ln>
        </p:spPr>
      </p:pic>
      <p:cxnSp>
        <p:nvCxnSpPr>
          <p:cNvPr id="140" name="Google Shape;140;p15"/>
          <p:cNvCxnSpPr/>
          <p:nvPr/>
        </p:nvCxnSpPr>
        <p:spPr>
          <a:xfrm>
            <a:off x="274725" y="4746125"/>
            <a:ext cx="8547300" cy="0"/>
          </a:xfrm>
          <a:prstGeom prst="straightConnector1">
            <a:avLst/>
          </a:prstGeom>
          <a:noFill/>
          <a:ln cap="flat" cmpd="sng" w="38100">
            <a:solidFill>
              <a:srgbClr val="00AFB2"/>
            </a:solidFill>
            <a:prstDash val="solid"/>
            <a:round/>
            <a:headEnd len="med" w="med" type="none"/>
            <a:tailEnd len="med" w="med" type="none"/>
          </a:ln>
        </p:spPr>
      </p:cxnSp>
      <p:sp>
        <p:nvSpPr>
          <p:cNvPr id="141" name="Google Shape;141;p15"/>
          <p:cNvSpPr txBox="1"/>
          <p:nvPr/>
        </p:nvSpPr>
        <p:spPr>
          <a:xfrm>
            <a:off x="8306399" y="47394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sz="1000">
                <a:solidFill>
                  <a:srgbClr val="595959"/>
                </a:solidFill>
              </a:rPr>
              <a:t>‹#›</a:t>
            </a:fld>
            <a:endParaRPr sz="1000">
              <a:solidFill>
                <a:srgbClr val="59595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5" name="Shape 305"/>
        <p:cNvGrpSpPr/>
        <p:nvPr/>
      </p:nvGrpSpPr>
      <p:grpSpPr>
        <a:xfrm>
          <a:off x="0" y="0"/>
          <a:ext cx="0" cy="0"/>
          <a:chOff x="0" y="0"/>
          <a:chExt cx="0" cy="0"/>
        </a:xfrm>
      </p:grpSpPr>
      <p:sp>
        <p:nvSpPr>
          <p:cNvPr id="306" name="Google Shape;306;p33"/>
          <p:cNvSpPr/>
          <p:nvPr/>
        </p:nvSpPr>
        <p:spPr>
          <a:xfrm>
            <a:off x="148490" y="193582"/>
            <a:ext cx="5600700" cy="186900"/>
          </a:xfrm>
          <a:prstGeom prst="rect">
            <a:avLst/>
          </a:prstGeom>
          <a:noFill/>
          <a:ln>
            <a:noFill/>
          </a:ln>
        </p:spPr>
        <p:txBody>
          <a:bodyPr anchorCtr="0" anchor="ctr" bIns="45700" lIns="91425" spcFirstLastPara="1" rIns="91425" wrap="square" tIns="45700">
            <a:noAutofit/>
          </a:bodyPr>
          <a:lstStyle/>
          <a:p>
            <a:pPr indent="0" lvl="0" marL="0" rtl="0" algn="l">
              <a:lnSpc>
                <a:spcPct val="146666"/>
              </a:lnSpc>
              <a:spcBef>
                <a:spcPts val="0"/>
              </a:spcBef>
              <a:spcAft>
                <a:spcPts val="0"/>
              </a:spcAft>
              <a:buSzPts val="1100"/>
              <a:buNone/>
            </a:pPr>
            <a:r>
              <a:rPr b="1" lang="ja" sz="1200">
                <a:solidFill>
                  <a:srgbClr val="434343"/>
                </a:solidFill>
                <a:latin typeface="Noto Sans JP"/>
                <a:ea typeface="Noto Sans JP"/>
                <a:cs typeface="Noto Sans JP"/>
                <a:sym typeface="Noto Sans JP"/>
              </a:rPr>
              <a:t>タスクごとのツールの使い分け</a:t>
            </a:r>
            <a:endParaRPr b="1" sz="1500">
              <a:solidFill>
                <a:srgbClr val="434343"/>
              </a:solidFill>
              <a:latin typeface="Noto Sans JP"/>
              <a:ea typeface="Noto Sans JP"/>
              <a:cs typeface="Noto Sans JP"/>
              <a:sym typeface="Noto Sans JP"/>
            </a:endParaRPr>
          </a:p>
        </p:txBody>
      </p:sp>
      <p:pic>
        <p:nvPicPr>
          <p:cNvPr descr="preencoded.png" id="307" name="Google Shape;307;p33"/>
          <p:cNvPicPr preferRelativeResize="0"/>
          <p:nvPr/>
        </p:nvPicPr>
        <p:blipFill rotWithShape="1">
          <a:blip r:embed="rId3">
            <a:alphaModFix/>
          </a:blip>
          <a:srcRect b="0" l="0" r="0" t="0"/>
          <a:stretch/>
        </p:blipFill>
        <p:spPr>
          <a:xfrm>
            <a:off x="128205" y="176645"/>
            <a:ext cx="20784" cy="259772"/>
          </a:xfrm>
          <a:prstGeom prst="rect">
            <a:avLst/>
          </a:prstGeom>
          <a:noFill/>
          <a:ln>
            <a:noFill/>
          </a:ln>
        </p:spPr>
      </p:pic>
      <p:cxnSp>
        <p:nvCxnSpPr>
          <p:cNvPr id="308" name="Google Shape;308;p33"/>
          <p:cNvCxnSpPr/>
          <p:nvPr/>
        </p:nvCxnSpPr>
        <p:spPr>
          <a:xfrm>
            <a:off x="274725" y="4746125"/>
            <a:ext cx="8547300" cy="0"/>
          </a:xfrm>
          <a:prstGeom prst="straightConnector1">
            <a:avLst/>
          </a:prstGeom>
          <a:noFill/>
          <a:ln cap="flat" cmpd="sng" w="38100">
            <a:solidFill>
              <a:srgbClr val="00AFB2"/>
            </a:solidFill>
            <a:prstDash val="solid"/>
            <a:round/>
            <a:headEnd len="med" w="med" type="none"/>
            <a:tailEnd len="med" w="med" type="none"/>
          </a:ln>
        </p:spPr>
      </p:cxnSp>
      <p:sp>
        <p:nvSpPr>
          <p:cNvPr id="309" name="Google Shape;309;p33"/>
          <p:cNvSpPr txBox="1"/>
          <p:nvPr/>
        </p:nvSpPr>
        <p:spPr>
          <a:xfrm>
            <a:off x="8306399" y="47394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sz="1000">
                <a:solidFill>
                  <a:srgbClr val="595959"/>
                </a:solidFill>
              </a:rPr>
              <a:t>‹#›</a:t>
            </a:fld>
            <a:endParaRPr sz="1000">
              <a:solidFill>
                <a:srgbClr val="595959"/>
              </a:solidFill>
            </a:endParaRPr>
          </a:p>
        </p:txBody>
      </p:sp>
      <p:sp>
        <p:nvSpPr>
          <p:cNvPr id="310" name="Google Shape;310;p33"/>
          <p:cNvSpPr/>
          <p:nvPr/>
        </p:nvSpPr>
        <p:spPr>
          <a:xfrm>
            <a:off x="-159900" y="450846"/>
            <a:ext cx="9463800" cy="736800"/>
          </a:xfrm>
          <a:prstGeom prst="rect">
            <a:avLst/>
          </a:prstGeom>
          <a:noFill/>
          <a:ln>
            <a:noFill/>
          </a:ln>
        </p:spPr>
        <p:txBody>
          <a:bodyPr anchorCtr="0" anchor="ctr" bIns="45700" lIns="91425" spcFirstLastPara="1" rIns="91425" wrap="square" tIns="45700">
            <a:noAutofit/>
          </a:bodyPr>
          <a:lstStyle/>
          <a:p>
            <a:pPr indent="0" lvl="0" marL="0" rtl="0" algn="ctr">
              <a:lnSpc>
                <a:spcPct val="130000"/>
              </a:lnSpc>
              <a:spcBef>
                <a:spcPts val="0"/>
              </a:spcBef>
              <a:spcAft>
                <a:spcPts val="0"/>
              </a:spcAft>
              <a:buSzPts val="1100"/>
              <a:buNone/>
            </a:pPr>
            <a:r>
              <a:rPr b="1" lang="ja" sz="1600">
                <a:solidFill>
                  <a:srgbClr val="434343"/>
                </a:solidFill>
                <a:latin typeface="Noto Sans JP"/>
                <a:ea typeface="Noto Sans JP"/>
                <a:cs typeface="Noto Sans JP"/>
                <a:sym typeface="Noto Sans JP"/>
              </a:rPr>
              <a:t>ケーススタディで使用するNotebookLMの概要</a:t>
            </a:r>
            <a:r>
              <a:rPr b="1" lang="ja" sz="1600">
                <a:solidFill>
                  <a:srgbClr val="434343"/>
                </a:solidFill>
                <a:latin typeface="Noto Sans JP"/>
                <a:ea typeface="Noto Sans JP"/>
                <a:cs typeface="Noto Sans JP"/>
                <a:sym typeface="Noto Sans JP"/>
              </a:rPr>
              <a:t>を</a:t>
            </a:r>
            <a:r>
              <a:rPr b="1" lang="ja" sz="1600">
                <a:solidFill>
                  <a:srgbClr val="434343"/>
                </a:solidFill>
                <a:latin typeface="Noto Sans JP"/>
                <a:ea typeface="Noto Sans JP"/>
                <a:cs typeface="Noto Sans JP"/>
                <a:sym typeface="Noto Sans JP"/>
              </a:rPr>
              <a:t>お伝えします</a:t>
            </a:r>
            <a:endParaRPr b="1" sz="1600">
              <a:solidFill>
                <a:srgbClr val="434343"/>
              </a:solidFill>
              <a:latin typeface="Noto Sans JP"/>
              <a:ea typeface="Noto Sans JP"/>
              <a:cs typeface="Noto Sans JP"/>
              <a:sym typeface="Noto Sans JP"/>
            </a:endParaRPr>
          </a:p>
        </p:txBody>
      </p:sp>
      <p:graphicFrame>
        <p:nvGraphicFramePr>
          <p:cNvPr id="311" name="Google Shape;311;p33"/>
          <p:cNvGraphicFramePr/>
          <p:nvPr/>
        </p:nvGraphicFramePr>
        <p:xfrm>
          <a:off x="952500" y="1428750"/>
          <a:ext cx="3000000" cy="3000000"/>
        </p:xfrm>
        <a:graphic>
          <a:graphicData uri="http://schemas.openxmlformats.org/drawingml/2006/table">
            <a:tbl>
              <a:tblPr>
                <a:noFill/>
                <a:tableStyleId>{086FCDD8-D1F6-43E5-9C16-5E509BF8E0B3}</a:tableStyleId>
              </a:tblPr>
              <a:tblGrid>
                <a:gridCol w="2459375"/>
                <a:gridCol w="2095500"/>
                <a:gridCol w="2823250"/>
              </a:tblGrid>
              <a:tr h="381000">
                <a:tc>
                  <a:txBody>
                    <a:bodyPr/>
                    <a:lstStyle/>
                    <a:p>
                      <a:pPr indent="0" lvl="0" marL="0" rtl="0" algn="l">
                        <a:spcBef>
                          <a:spcPts val="0"/>
                        </a:spcBef>
                        <a:spcAft>
                          <a:spcPts val="0"/>
                        </a:spcAft>
                        <a:buNone/>
                      </a:pPr>
                      <a:r>
                        <a:rPr b="1" lang="ja" sz="1000"/>
                        <a:t>ケース</a:t>
                      </a:r>
                      <a:endParaRPr b="1" sz="10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b="1" lang="ja" sz="1000"/>
                        <a:t>サービス名</a:t>
                      </a:r>
                      <a:endParaRPr b="1" sz="10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b="1" lang="ja" sz="1000"/>
                        <a:t>備考</a:t>
                      </a:r>
                      <a:endParaRPr b="1" sz="10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r>
              <a:tr h="381000">
                <a:tc>
                  <a:txBody>
                    <a:bodyPr/>
                    <a:lstStyle/>
                    <a:p>
                      <a:pPr indent="0" lvl="0" marL="0" rtl="0" algn="l">
                        <a:spcBef>
                          <a:spcPts val="0"/>
                        </a:spcBef>
                        <a:spcAft>
                          <a:spcPts val="0"/>
                        </a:spcAft>
                        <a:buNone/>
                      </a:pPr>
                      <a:r>
                        <a:rPr lang="ja" sz="1000"/>
                        <a:t>文書作成、リサーチ、画像生成等</a:t>
                      </a:r>
                      <a:endParaRPr sz="1000"/>
                    </a:p>
                    <a:p>
                      <a:pPr indent="0" lvl="0" marL="0" rtl="0" algn="l">
                        <a:spcBef>
                          <a:spcPts val="0"/>
                        </a:spcBef>
                        <a:spcAft>
                          <a:spcPts val="0"/>
                        </a:spcAft>
                        <a:buNone/>
                      </a:pPr>
                      <a:r>
                        <a:rPr lang="ja" sz="1000"/>
                        <a:t>※迷ったらこれ</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ja" sz="1000"/>
                        <a:t>ChatGPT</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ja" sz="1000"/>
                        <a:t>汎用的なタスクに対応できる</a:t>
                      </a:r>
                      <a:endParaRPr sz="1000"/>
                    </a:p>
                    <a:p>
                      <a:pPr indent="0" lvl="0" marL="0" rtl="0" algn="l">
                        <a:spcBef>
                          <a:spcPts val="0"/>
                        </a:spcBef>
                        <a:spcAft>
                          <a:spcPts val="0"/>
                        </a:spcAft>
                        <a:buNone/>
                      </a:pPr>
                      <a:r>
                        <a:rPr lang="ja" sz="1000">
                          <a:solidFill>
                            <a:schemeClr val="dk1"/>
                          </a:solidFill>
                        </a:rPr>
                        <a:t>※無料で使用可能だが、有料版がおすすめ</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ja" sz="1000"/>
                        <a:t>作業中や会議中にちょっと調べものをしたい</a:t>
                      </a:r>
                      <a:endParaRPr sz="10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ja" sz="1000" u="sng">
                          <a:solidFill>
                            <a:schemeClr val="hlink"/>
                          </a:solidFill>
                          <a:hlinkClick r:id="rId4"/>
                        </a:rPr>
                        <a:t>Perplexityの拡張機能版</a:t>
                      </a:r>
                      <a:endParaRPr sz="10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ja" sz="1000"/>
                        <a:t>Chromeの拡張機能で使用できる</a:t>
                      </a:r>
                      <a:endParaRPr sz="1000"/>
                    </a:p>
                    <a:p>
                      <a:pPr indent="0" lvl="0" marL="0" rtl="0" algn="l">
                        <a:spcBef>
                          <a:spcPts val="0"/>
                        </a:spcBef>
                        <a:spcAft>
                          <a:spcPts val="0"/>
                        </a:spcAft>
                        <a:buNone/>
                      </a:pPr>
                      <a:r>
                        <a:rPr lang="ja" sz="1000">
                          <a:solidFill>
                            <a:schemeClr val="dk1"/>
                          </a:solidFill>
                        </a:rPr>
                        <a:t>※無料で使用可能</a:t>
                      </a:r>
                      <a:endParaRPr sz="1000"/>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rtl="0" algn="l">
                        <a:spcBef>
                          <a:spcPts val="0"/>
                        </a:spcBef>
                        <a:spcAft>
                          <a:spcPts val="0"/>
                        </a:spcAft>
                        <a:buNone/>
                      </a:pPr>
                      <a:r>
                        <a:rPr lang="ja" sz="1000"/>
                        <a:t>プレゼン作成</a:t>
                      </a:r>
                      <a:endParaRPr sz="1000"/>
                    </a:p>
                  </a:txBody>
                  <a:tcPr marT="91425" marB="91425" marR="91425" marL="91425"/>
                </a:tc>
                <a:tc>
                  <a:txBody>
                    <a:bodyPr/>
                    <a:lstStyle/>
                    <a:p>
                      <a:pPr indent="0" lvl="0" marL="0" rtl="0" algn="l">
                        <a:spcBef>
                          <a:spcPts val="0"/>
                        </a:spcBef>
                        <a:spcAft>
                          <a:spcPts val="0"/>
                        </a:spcAft>
                        <a:buNone/>
                      </a:pPr>
                      <a:r>
                        <a:rPr lang="ja" sz="1000" u="sng">
                          <a:solidFill>
                            <a:schemeClr val="hlink"/>
                          </a:solidFill>
                          <a:hlinkClick r:id="rId5"/>
                        </a:rPr>
                        <a:t>GenSpark</a:t>
                      </a:r>
                      <a:endParaRPr sz="1000"/>
                    </a:p>
                  </a:txBody>
                  <a:tcPr marT="91425" marB="91425" marR="91425" marL="91425"/>
                </a:tc>
                <a:tc>
                  <a:txBody>
                    <a:bodyPr/>
                    <a:lstStyle/>
                    <a:p>
                      <a:pPr indent="0" lvl="0" marL="0" rtl="0" algn="l">
                        <a:spcBef>
                          <a:spcPts val="0"/>
                        </a:spcBef>
                        <a:spcAft>
                          <a:spcPts val="0"/>
                        </a:spcAft>
                        <a:buNone/>
                      </a:pPr>
                      <a:r>
                        <a:rPr lang="ja" sz="1000"/>
                        <a:t>現状スライド生成で一番精度が高い</a:t>
                      </a:r>
                      <a:endParaRPr sz="1000"/>
                    </a:p>
                    <a:p>
                      <a:pPr indent="0" lvl="0" marL="0" rtl="0" algn="l">
                        <a:spcBef>
                          <a:spcPts val="0"/>
                        </a:spcBef>
                        <a:spcAft>
                          <a:spcPts val="0"/>
                        </a:spcAft>
                        <a:buNone/>
                      </a:pPr>
                      <a:r>
                        <a:rPr lang="ja" sz="1000"/>
                        <a:t>※有料、オプトアウトの設定ができないので機密情報は使えない</a:t>
                      </a:r>
                      <a:endParaRPr sz="1000"/>
                    </a:p>
                  </a:txBody>
                  <a:tcPr marT="91425" marB="91425" marR="91425" marL="91425"/>
                </a:tc>
              </a:tr>
              <a:tr h="381000">
                <a:tc>
                  <a:txBody>
                    <a:bodyPr/>
                    <a:lstStyle/>
                    <a:p>
                      <a:pPr indent="0" lvl="0" marL="0" rtl="0" algn="l">
                        <a:spcBef>
                          <a:spcPts val="0"/>
                        </a:spcBef>
                        <a:spcAft>
                          <a:spcPts val="0"/>
                        </a:spcAft>
                        <a:buNone/>
                      </a:pPr>
                      <a:r>
                        <a:rPr lang="ja" sz="1000">
                          <a:solidFill>
                            <a:srgbClr val="FF0000"/>
                          </a:solidFill>
                        </a:rPr>
                        <a:t>プロジェクト管理、リサーチ、申請書作成等</a:t>
                      </a:r>
                      <a:endParaRPr sz="1000">
                        <a:solidFill>
                          <a:srgbClr val="FF0000"/>
                        </a:solidFill>
                      </a:endParaRPr>
                    </a:p>
                    <a:p>
                      <a:pPr indent="0" lvl="0" marL="0" rtl="0" algn="l">
                        <a:spcBef>
                          <a:spcPts val="0"/>
                        </a:spcBef>
                        <a:spcAft>
                          <a:spcPts val="0"/>
                        </a:spcAft>
                        <a:buNone/>
                      </a:pPr>
                      <a:r>
                        <a:rPr lang="ja" sz="1000">
                          <a:solidFill>
                            <a:srgbClr val="FF0000"/>
                          </a:solidFill>
                        </a:rPr>
                        <a:t>※ソースを絞りたいとき</a:t>
                      </a:r>
                      <a:endParaRPr sz="1000">
                        <a:solidFill>
                          <a:srgbClr val="FF0000"/>
                        </a:solidFill>
                      </a:endParaRPr>
                    </a:p>
                  </a:txBody>
                  <a:tcPr marT="91425" marB="91425" marR="91425" marL="91425"/>
                </a:tc>
                <a:tc>
                  <a:txBody>
                    <a:bodyPr/>
                    <a:lstStyle/>
                    <a:p>
                      <a:pPr indent="0" lvl="0" marL="0" rtl="0" algn="l">
                        <a:spcBef>
                          <a:spcPts val="0"/>
                        </a:spcBef>
                        <a:spcAft>
                          <a:spcPts val="0"/>
                        </a:spcAft>
                        <a:buNone/>
                      </a:pPr>
                      <a:r>
                        <a:rPr lang="ja" sz="1000" u="sng">
                          <a:solidFill>
                            <a:srgbClr val="FF0000"/>
                          </a:solidFill>
                          <a:hlinkClick r:id="rId6">
                            <a:extLst>
                              <a:ext uri="{A12FA001-AC4F-418D-AE19-62706E023703}">
                                <ahyp:hlinkClr val="tx"/>
                              </a:ext>
                            </a:extLst>
                          </a:hlinkClick>
                        </a:rPr>
                        <a:t>NotebookLM</a:t>
                      </a:r>
                      <a:endParaRPr>
                        <a:solidFill>
                          <a:srgbClr val="FF0000"/>
                        </a:solidFill>
                      </a:endParaRPr>
                    </a:p>
                  </a:txBody>
                  <a:tcPr marT="91425" marB="91425" marR="91425" marL="91425"/>
                </a:tc>
                <a:tc>
                  <a:txBody>
                    <a:bodyPr/>
                    <a:lstStyle/>
                    <a:p>
                      <a:pPr indent="0" lvl="0" marL="0" rtl="0" algn="l">
                        <a:spcBef>
                          <a:spcPts val="0"/>
                        </a:spcBef>
                        <a:spcAft>
                          <a:spcPts val="0"/>
                        </a:spcAft>
                        <a:buNone/>
                      </a:pPr>
                      <a:r>
                        <a:rPr lang="ja" sz="1000">
                          <a:solidFill>
                            <a:srgbClr val="FF0000"/>
                          </a:solidFill>
                        </a:rPr>
                        <a:t>ハルシネーション（AIがそれっぽい嘘をつく）リスクを小さくできる</a:t>
                      </a:r>
                      <a:endParaRPr sz="1000">
                        <a:solidFill>
                          <a:srgbClr val="FF0000"/>
                        </a:solidFill>
                      </a:endParaRPr>
                    </a:p>
                    <a:p>
                      <a:pPr indent="0" lvl="0" marL="0" rtl="0" algn="l">
                        <a:spcBef>
                          <a:spcPts val="0"/>
                        </a:spcBef>
                        <a:spcAft>
                          <a:spcPts val="0"/>
                        </a:spcAft>
                        <a:buNone/>
                      </a:pPr>
                      <a:r>
                        <a:rPr lang="ja" sz="1000">
                          <a:solidFill>
                            <a:srgbClr val="FF0000"/>
                          </a:solidFill>
                        </a:rPr>
                        <a:t>※無料で使用可能</a:t>
                      </a:r>
                      <a:endParaRPr sz="1000">
                        <a:solidFill>
                          <a:srgbClr val="FF0000"/>
                        </a:solidFill>
                      </a:endParaRPr>
                    </a:p>
                    <a:p>
                      <a:pPr indent="0" lvl="0" marL="0" rtl="0" algn="l">
                        <a:spcBef>
                          <a:spcPts val="0"/>
                        </a:spcBef>
                        <a:spcAft>
                          <a:spcPts val="0"/>
                        </a:spcAft>
                        <a:buNone/>
                      </a:pPr>
                      <a:r>
                        <a:t/>
                      </a:r>
                      <a:endParaRPr>
                        <a:solidFill>
                          <a:srgbClr val="FF0000"/>
                        </a:solidFill>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6" name="Shape 316"/>
        <p:cNvGrpSpPr/>
        <p:nvPr/>
      </p:nvGrpSpPr>
      <p:grpSpPr>
        <a:xfrm>
          <a:off x="0" y="0"/>
          <a:ext cx="0" cy="0"/>
          <a:chOff x="0" y="0"/>
          <a:chExt cx="0" cy="0"/>
        </a:xfrm>
      </p:grpSpPr>
      <p:sp>
        <p:nvSpPr>
          <p:cNvPr id="317" name="Google Shape;317;p34"/>
          <p:cNvSpPr/>
          <p:nvPr/>
        </p:nvSpPr>
        <p:spPr>
          <a:xfrm>
            <a:off x="705927" y="584945"/>
            <a:ext cx="7732200" cy="775200"/>
          </a:xfrm>
          <a:prstGeom prst="rect">
            <a:avLst/>
          </a:prstGeom>
          <a:noFill/>
          <a:ln>
            <a:noFill/>
          </a:ln>
        </p:spPr>
        <p:txBody>
          <a:bodyPr anchorCtr="0" anchor="ctr" bIns="49850" lIns="99725" spcFirstLastPara="1" rIns="99725" wrap="square" tIns="49850">
            <a:noAutofit/>
          </a:bodyPr>
          <a:lstStyle/>
          <a:p>
            <a:pPr indent="0" lvl="0" marL="0" rtl="0" algn="ctr">
              <a:lnSpc>
                <a:spcPct val="113333"/>
              </a:lnSpc>
              <a:spcBef>
                <a:spcPts val="0"/>
              </a:spcBef>
              <a:spcAft>
                <a:spcPts val="0"/>
              </a:spcAft>
              <a:buClr>
                <a:schemeClr val="dk1"/>
              </a:buClr>
              <a:buSzPts val="1200"/>
              <a:buFont typeface="Arial"/>
              <a:buNone/>
            </a:pPr>
            <a:r>
              <a:rPr b="1" lang="ja" sz="1600">
                <a:solidFill>
                  <a:srgbClr val="333333"/>
                </a:solidFill>
                <a:latin typeface="Noto Sans JP"/>
                <a:ea typeface="Noto Sans JP"/>
                <a:cs typeface="Noto Sans JP"/>
                <a:sym typeface="Noto Sans JP"/>
              </a:rPr>
              <a:t>Googleが開発したGemini搭載のノートアプリまたはリサーチアシスタント</a:t>
            </a:r>
            <a:endParaRPr b="1" sz="1600">
              <a:solidFill>
                <a:srgbClr val="333333"/>
              </a:solidFill>
              <a:latin typeface="Noto Sans JP"/>
              <a:ea typeface="Noto Sans JP"/>
              <a:cs typeface="Noto Sans JP"/>
              <a:sym typeface="Noto Sans JP"/>
            </a:endParaRPr>
          </a:p>
        </p:txBody>
      </p:sp>
      <p:pic>
        <p:nvPicPr>
          <p:cNvPr descr="preencoded.png" id="318" name="Google Shape;318;p34"/>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319" name="Google Shape;319;p34"/>
          <p:cNvSpPr/>
          <p:nvPr/>
        </p:nvSpPr>
        <p:spPr>
          <a:xfrm>
            <a:off x="148490" y="186517"/>
            <a:ext cx="56007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lang="ja" sz="1300">
                <a:solidFill>
                  <a:srgbClr val="333333"/>
                </a:solidFill>
                <a:latin typeface="Noto Sans JP"/>
                <a:ea typeface="Noto Sans JP"/>
                <a:cs typeface="Noto Sans JP"/>
                <a:sym typeface="Noto Sans JP"/>
              </a:rPr>
              <a:t>NotebookLMとは</a:t>
            </a:r>
            <a:endParaRPr b="1" sz="1300">
              <a:solidFill>
                <a:srgbClr val="333333"/>
              </a:solidFill>
              <a:latin typeface="Noto Sans JP"/>
              <a:ea typeface="Noto Sans JP"/>
              <a:cs typeface="Noto Sans JP"/>
              <a:sym typeface="Noto Sans JP"/>
            </a:endParaRPr>
          </a:p>
        </p:txBody>
      </p:sp>
      <p:sp>
        <p:nvSpPr>
          <p:cNvPr id="320" name="Google Shape;320;p34"/>
          <p:cNvSpPr/>
          <p:nvPr/>
        </p:nvSpPr>
        <p:spPr>
          <a:xfrm>
            <a:off x="942982" y="1737736"/>
            <a:ext cx="2910900" cy="5322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9725" lIns="99725" spcFirstLastPara="1" rIns="99725" wrap="square" tIns="99725">
            <a:noAutofit/>
          </a:bodyPr>
          <a:lstStyle/>
          <a:p>
            <a:pPr indent="0" lvl="0" marL="0" rtl="0" algn="ctr">
              <a:spcBef>
                <a:spcPts val="0"/>
              </a:spcBef>
              <a:spcAft>
                <a:spcPts val="0"/>
              </a:spcAft>
              <a:buNone/>
            </a:pPr>
            <a:r>
              <a:rPr b="1" lang="ja" sz="1500">
                <a:solidFill>
                  <a:schemeClr val="dk1"/>
                </a:solidFill>
                <a:latin typeface="Noto Sans JP"/>
                <a:ea typeface="Noto Sans JP"/>
                <a:cs typeface="Noto Sans JP"/>
                <a:sym typeface="Noto Sans JP"/>
              </a:rPr>
              <a:t>Gemini等の一般的なAIツール</a:t>
            </a:r>
            <a:endParaRPr b="1" sz="1500">
              <a:solidFill>
                <a:schemeClr val="dk1"/>
              </a:solidFill>
              <a:latin typeface="Noto Sans JP"/>
              <a:ea typeface="Noto Sans JP"/>
              <a:cs typeface="Noto Sans JP"/>
              <a:sym typeface="Noto Sans JP"/>
            </a:endParaRPr>
          </a:p>
        </p:txBody>
      </p:sp>
      <p:sp>
        <p:nvSpPr>
          <p:cNvPr id="321" name="Google Shape;321;p34"/>
          <p:cNvSpPr/>
          <p:nvPr/>
        </p:nvSpPr>
        <p:spPr>
          <a:xfrm>
            <a:off x="5186536" y="1737736"/>
            <a:ext cx="2910900" cy="532200"/>
          </a:xfrm>
          <a:prstGeom prst="rect">
            <a:avLst/>
          </a:prstGeom>
          <a:solidFill>
            <a:srgbClr val="00AFB2"/>
          </a:solidFill>
          <a:ln cap="flat" cmpd="sng" w="9525">
            <a:solidFill>
              <a:schemeClr val="dk2"/>
            </a:solidFill>
            <a:prstDash val="solid"/>
            <a:round/>
            <a:headEnd len="sm" w="sm" type="none"/>
            <a:tailEnd len="sm" w="sm" type="none"/>
          </a:ln>
        </p:spPr>
        <p:txBody>
          <a:bodyPr anchorCtr="0" anchor="ctr" bIns="99725" lIns="99725" spcFirstLastPara="1" rIns="99725" wrap="square" tIns="99725">
            <a:noAutofit/>
          </a:bodyPr>
          <a:lstStyle/>
          <a:p>
            <a:pPr indent="0" lvl="0" marL="0" rtl="0" algn="ctr">
              <a:spcBef>
                <a:spcPts val="0"/>
              </a:spcBef>
              <a:spcAft>
                <a:spcPts val="0"/>
              </a:spcAft>
              <a:buNone/>
            </a:pPr>
            <a:r>
              <a:rPr b="1" lang="ja" sz="1500">
                <a:solidFill>
                  <a:schemeClr val="dk1"/>
                </a:solidFill>
                <a:latin typeface="Noto Sans JP"/>
                <a:ea typeface="Noto Sans JP"/>
                <a:cs typeface="Noto Sans JP"/>
                <a:sym typeface="Noto Sans JP"/>
              </a:rPr>
              <a:t>NotebookLM</a:t>
            </a:r>
            <a:endParaRPr b="1" sz="1500">
              <a:solidFill>
                <a:schemeClr val="dk1"/>
              </a:solidFill>
              <a:latin typeface="Noto Sans JP"/>
              <a:ea typeface="Noto Sans JP"/>
              <a:cs typeface="Noto Sans JP"/>
              <a:sym typeface="Noto Sans JP"/>
            </a:endParaRPr>
          </a:p>
        </p:txBody>
      </p:sp>
      <p:sp>
        <p:nvSpPr>
          <p:cNvPr id="322" name="Google Shape;322;p34"/>
          <p:cNvSpPr txBox="1"/>
          <p:nvPr/>
        </p:nvSpPr>
        <p:spPr>
          <a:xfrm>
            <a:off x="942982" y="2274746"/>
            <a:ext cx="2910900" cy="894000"/>
          </a:xfrm>
          <a:prstGeom prst="rect">
            <a:avLst/>
          </a:prstGeom>
          <a:noFill/>
          <a:ln cap="flat" cmpd="sng" w="9525">
            <a:solidFill>
              <a:srgbClr val="434343"/>
            </a:solidFill>
            <a:prstDash val="solid"/>
            <a:round/>
            <a:headEnd len="sm" w="sm" type="none"/>
            <a:tailEnd len="sm" w="sm" type="none"/>
          </a:ln>
        </p:spPr>
        <p:txBody>
          <a:bodyPr anchorCtr="0" anchor="t" bIns="99725" lIns="99725" spcFirstLastPara="1" rIns="99725" wrap="square" tIns="99725">
            <a:spAutoFit/>
          </a:bodyPr>
          <a:lstStyle/>
          <a:p>
            <a:pPr indent="0" lvl="0" marL="0" rtl="0" algn="l">
              <a:spcBef>
                <a:spcPts val="0"/>
              </a:spcBef>
              <a:spcAft>
                <a:spcPts val="0"/>
              </a:spcAft>
              <a:buNone/>
            </a:pPr>
            <a:r>
              <a:rPr lang="ja" sz="1500">
                <a:solidFill>
                  <a:srgbClr val="131314"/>
                </a:solidFill>
                <a:highlight>
                  <a:srgbClr val="FFFFFF"/>
                </a:highlight>
                <a:latin typeface="Noto Sans JP"/>
                <a:ea typeface="Noto Sans JP"/>
                <a:cs typeface="Noto Sans JP"/>
                <a:sym typeface="Noto Sans JP"/>
              </a:rPr>
              <a:t>インターネット上の広範なデータや学習済みデータを使用して回答を生成</a:t>
            </a:r>
            <a:endParaRPr sz="1500">
              <a:latin typeface="Noto Sans JP"/>
              <a:ea typeface="Noto Sans JP"/>
              <a:cs typeface="Noto Sans JP"/>
              <a:sym typeface="Noto Sans JP"/>
            </a:endParaRPr>
          </a:p>
        </p:txBody>
      </p:sp>
      <p:sp>
        <p:nvSpPr>
          <p:cNvPr id="323" name="Google Shape;323;p34"/>
          <p:cNvSpPr txBox="1"/>
          <p:nvPr/>
        </p:nvSpPr>
        <p:spPr>
          <a:xfrm>
            <a:off x="5186536" y="2274746"/>
            <a:ext cx="2910900" cy="894000"/>
          </a:xfrm>
          <a:prstGeom prst="rect">
            <a:avLst/>
          </a:prstGeom>
          <a:noFill/>
          <a:ln cap="flat" cmpd="sng" w="9525">
            <a:solidFill>
              <a:srgbClr val="434343"/>
            </a:solidFill>
            <a:prstDash val="solid"/>
            <a:round/>
            <a:headEnd len="sm" w="sm" type="none"/>
            <a:tailEnd len="sm" w="sm" type="none"/>
          </a:ln>
        </p:spPr>
        <p:txBody>
          <a:bodyPr anchorCtr="0" anchor="t" bIns="99725" lIns="99725" spcFirstLastPara="1" rIns="99725" wrap="square" tIns="99725">
            <a:spAutoFit/>
          </a:bodyPr>
          <a:lstStyle/>
          <a:p>
            <a:pPr indent="0" lvl="0" marL="0" rtl="0" algn="l">
              <a:spcBef>
                <a:spcPts val="0"/>
              </a:spcBef>
              <a:spcAft>
                <a:spcPts val="0"/>
              </a:spcAft>
              <a:buNone/>
            </a:pPr>
            <a:r>
              <a:rPr lang="ja" sz="1500">
                <a:solidFill>
                  <a:srgbClr val="131314"/>
                </a:solidFill>
                <a:highlight>
                  <a:srgbClr val="FFFFFF"/>
                </a:highlight>
                <a:latin typeface="Noto Sans JP"/>
                <a:ea typeface="Noto Sans JP"/>
                <a:cs typeface="Noto Sans JP"/>
                <a:sym typeface="Noto Sans JP"/>
              </a:rPr>
              <a:t>ユーザーがアップロードした特定のドキュメントに基づいて回答を生成</a:t>
            </a:r>
            <a:endParaRPr sz="1500">
              <a:latin typeface="Noto Sans JP"/>
              <a:ea typeface="Noto Sans JP"/>
              <a:cs typeface="Noto Sans JP"/>
              <a:sym typeface="Noto Sans JP"/>
            </a:endParaRPr>
          </a:p>
        </p:txBody>
      </p:sp>
      <p:sp>
        <p:nvSpPr>
          <p:cNvPr id="324" name="Google Shape;324;p34"/>
          <p:cNvSpPr txBox="1"/>
          <p:nvPr/>
        </p:nvSpPr>
        <p:spPr>
          <a:xfrm>
            <a:off x="1026109" y="3815836"/>
            <a:ext cx="7412100" cy="663300"/>
          </a:xfrm>
          <a:prstGeom prst="rect">
            <a:avLst/>
          </a:prstGeom>
          <a:noFill/>
          <a:ln>
            <a:noFill/>
          </a:ln>
        </p:spPr>
        <p:txBody>
          <a:bodyPr anchorCtr="0" anchor="t" bIns="99725" lIns="99725" spcFirstLastPara="1" rIns="99725" wrap="square" tIns="99725">
            <a:spAutoFit/>
          </a:bodyPr>
          <a:lstStyle/>
          <a:p>
            <a:pPr indent="0" lvl="0" marL="0" rtl="0" algn="ctr">
              <a:spcBef>
                <a:spcPts val="0"/>
              </a:spcBef>
              <a:spcAft>
                <a:spcPts val="0"/>
              </a:spcAft>
              <a:buNone/>
            </a:pPr>
            <a:r>
              <a:rPr b="1" lang="ja" sz="1500">
                <a:solidFill>
                  <a:srgbClr val="FF0000"/>
                </a:solidFill>
                <a:highlight>
                  <a:srgbClr val="FFFFFF"/>
                </a:highlight>
                <a:latin typeface="Noto Sans JP"/>
                <a:ea typeface="Noto Sans JP"/>
                <a:cs typeface="Noto Sans JP"/>
                <a:sym typeface="Noto Sans JP"/>
              </a:rPr>
              <a:t>情報の出典が自分で指定したもののみで構成されるため、</a:t>
            </a:r>
            <a:endParaRPr b="1" sz="1500">
              <a:solidFill>
                <a:srgbClr val="FF0000"/>
              </a:solidFill>
              <a:highlight>
                <a:srgbClr val="FFFFFF"/>
              </a:highlight>
              <a:latin typeface="Noto Sans JP"/>
              <a:ea typeface="Noto Sans JP"/>
              <a:cs typeface="Noto Sans JP"/>
              <a:sym typeface="Noto Sans JP"/>
            </a:endParaRPr>
          </a:p>
          <a:p>
            <a:pPr indent="0" lvl="0" marL="0" rtl="0" algn="ctr">
              <a:spcBef>
                <a:spcPts val="0"/>
              </a:spcBef>
              <a:spcAft>
                <a:spcPts val="0"/>
              </a:spcAft>
              <a:buNone/>
            </a:pPr>
            <a:r>
              <a:rPr b="1" lang="ja" sz="1500">
                <a:solidFill>
                  <a:srgbClr val="FF0000"/>
                </a:solidFill>
                <a:highlight>
                  <a:srgbClr val="FFFFFF"/>
                </a:highlight>
                <a:latin typeface="Noto Sans JP"/>
                <a:ea typeface="Noto Sans JP"/>
                <a:cs typeface="Noto Sans JP"/>
                <a:sym typeface="Noto Sans JP"/>
              </a:rPr>
              <a:t>信頼性が高くハルシネーションのリスクが低い</a:t>
            </a:r>
            <a:endParaRPr b="1" sz="1500">
              <a:solidFill>
                <a:srgbClr val="FF0000"/>
              </a:solidFill>
              <a:latin typeface="Noto Sans JP"/>
              <a:ea typeface="Noto Sans JP"/>
              <a:cs typeface="Noto Sans JP"/>
              <a:sym typeface="Noto Sans JP"/>
            </a:endParaRPr>
          </a:p>
        </p:txBody>
      </p:sp>
      <p:cxnSp>
        <p:nvCxnSpPr>
          <p:cNvPr id="325" name="Google Shape;325;p34"/>
          <p:cNvCxnSpPr/>
          <p:nvPr/>
        </p:nvCxnSpPr>
        <p:spPr>
          <a:xfrm>
            <a:off x="4092464" y="2446718"/>
            <a:ext cx="897300" cy="0"/>
          </a:xfrm>
          <a:prstGeom prst="straightConnector1">
            <a:avLst/>
          </a:prstGeom>
          <a:noFill/>
          <a:ln cap="flat" cmpd="sng" w="9525">
            <a:solidFill>
              <a:schemeClr val="dk2"/>
            </a:solidFill>
            <a:prstDash val="solid"/>
            <a:round/>
            <a:headEnd len="med" w="med" type="triangle"/>
            <a:tailEnd len="med" w="med" type="triangle"/>
          </a:ln>
        </p:spPr>
      </p:cxnSp>
      <p:cxnSp>
        <p:nvCxnSpPr>
          <p:cNvPr id="326" name="Google Shape;326;p34"/>
          <p:cNvCxnSpPr/>
          <p:nvPr/>
        </p:nvCxnSpPr>
        <p:spPr>
          <a:xfrm>
            <a:off x="4520209" y="2457136"/>
            <a:ext cx="0" cy="1210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1" name="Shape 331"/>
        <p:cNvGrpSpPr/>
        <p:nvPr/>
      </p:nvGrpSpPr>
      <p:grpSpPr>
        <a:xfrm>
          <a:off x="0" y="0"/>
          <a:ext cx="0" cy="0"/>
          <a:chOff x="0" y="0"/>
          <a:chExt cx="0" cy="0"/>
        </a:xfrm>
      </p:grpSpPr>
      <p:sp>
        <p:nvSpPr>
          <p:cNvPr id="332" name="Google Shape;332;p35"/>
          <p:cNvSpPr/>
          <p:nvPr/>
        </p:nvSpPr>
        <p:spPr>
          <a:xfrm>
            <a:off x="578291" y="779345"/>
            <a:ext cx="7987500" cy="4171800"/>
          </a:xfrm>
          <a:prstGeom prst="rect">
            <a:avLst/>
          </a:prstGeom>
          <a:noFill/>
          <a:ln>
            <a:noFill/>
          </a:ln>
        </p:spPr>
        <p:txBody>
          <a:bodyPr anchorCtr="0" anchor="ctr" bIns="49850" lIns="99725" spcFirstLastPara="1" rIns="99725" wrap="square" tIns="49850">
            <a:noAutofit/>
          </a:bodyPr>
          <a:lstStyle/>
          <a:p>
            <a:pPr indent="-330200" lvl="0" marL="495300" rtl="0" algn="l">
              <a:lnSpc>
                <a:spcPct val="115000"/>
              </a:lnSpc>
              <a:spcBef>
                <a:spcPts val="0"/>
              </a:spcBef>
              <a:spcAft>
                <a:spcPts val="0"/>
              </a:spcAft>
              <a:buClr>
                <a:srgbClr val="333333"/>
              </a:buClr>
              <a:buSzPts val="1400"/>
              <a:buFont typeface="Noto Sans JP"/>
              <a:buChar char="❖"/>
            </a:pPr>
            <a:r>
              <a:rPr b="1" lang="ja" sz="1400">
                <a:solidFill>
                  <a:srgbClr val="333333"/>
                </a:solidFill>
                <a:latin typeface="Noto Sans JP"/>
                <a:ea typeface="Noto Sans JP"/>
                <a:cs typeface="Noto Sans JP"/>
                <a:sym typeface="Noto Sans JP"/>
              </a:rPr>
              <a:t>資料の要約と整理</a:t>
            </a:r>
            <a:endParaRPr b="1" sz="1400">
              <a:solidFill>
                <a:srgbClr val="333333"/>
              </a:solidFill>
              <a:latin typeface="Noto Sans JP"/>
              <a:ea typeface="Noto Sans JP"/>
              <a:cs typeface="Noto Sans JP"/>
              <a:sym typeface="Noto Sans JP"/>
            </a:endParaRPr>
          </a:p>
          <a:p>
            <a:pPr indent="-342900" lvl="1" marL="1003300" rtl="0" algn="l">
              <a:lnSpc>
                <a:spcPct val="115000"/>
              </a:lnSpc>
              <a:spcBef>
                <a:spcPts val="0"/>
              </a:spcBef>
              <a:spcAft>
                <a:spcPts val="0"/>
              </a:spcAft>
              <a:buClr>
                <a:srgbClr val="333333"/>
              </a:buClr>
              <a:buSzPts val="1400"/>
              <a:buFont typeface="Noto Sans JP"/>
              <a:buChar char="➢"/>
            </a:pPr>
            <a:r>
              <a:rPr lang="ja" sz="1400">
                <a:solidFill>
                  <a:srgbClr val="333333"/>
                </a:solidFill>
                <a:latin typeface="Noto Sans JP"/>
                <a:ea typeface="Noto Sans JP"/>
                <a:cs typeface="Noto Sans JP"/>
                <a:sym typeface="Noto Sans JP"/>
              </a:rPr>
              <a:t>アップロードした長い資料（例えば、レポートや論文）をAIが分析して、要点や重要なポイントを自動でまとめてくれます。これにより、資料全体を読み込む時間を大幅に減らせます。</a:t>
            </a:r>
            <a:endParaRPr sz="1400">
              <a:solidFill>
                <a:srgbClr val="333333"/>
              </a:solidFill>
              <a:latin typeface="Noto Sans JP"/>
              <a:ea typeface="Noto Sans JP"/>
              <a:cs typeface="Noto Sans JP"/>
              <a:sym typeface="Noto Sans JP"/>
            </a:endParaRPr>
          </a:p>
          <a:p>
            <a:pPr indent="-330200" lvl="0" marL="495300" rtl="0" algn="l">
              <a:lnSpc>
                <a:spcPct val="115000"/>
              </a:lnSpc>
              <a:spcBef>
                <a:spcPts val="0"/>
              </a:spcBef>
              <a:spcAft>
                <a:spcPts val="0"/>
              </a:spcAft>
              <a:buClr>
                <a:srgbClr val="333333"/>
              </a:buClr>
              <a:buSzPts val="1400"/>
              <a:buFont typeface="Noto Sans JP"/>
              <a:buChar char="❖"/>
            </a:pPr>
            <a:r>
              <a:rPr b="1" lang="ja" sz="1400">
                <a:solidFill>
                  <a:srgbClr val="333333"/>
                </a:solidFill>
                <a:latin typeface="Noto Sans JP"/>
                <a:ea typeface="Noto Sans JP"/>
                <a:cs typeface="Noto Sans JP"/>
                <a:sym typeface="Noto Sans JP"/>
              </a:rPr>
              <a:t>資料に基づいたQ&amp;A</a:t>
            </a:r>
            <a:endParaRPr b="1" sz="1400">
              <a:solidFill>
                <a:srgbClr val="333333"/>
              </a:solidFill>
              <a:latin typeface="Noto Sans JP"/>
              <a:ea typeface="Noto Sans JP"/>
              <a:cs typeface="Noto Sans JP"/>
              <a:sym typeface="Noto Sans JP"/>
            </a:endParaRPr>
          </a:p>
          <a:p>
            <a:pPr indent="-342900" lvl="1" marL="1003300" rtl="0" algn="l">
              <a:lnSpc>
                <a:spcPct val="115000"/>
              </a:lnSpc>
              <a:spcBef>
                <a:spcPts val="0"/>
              </a:spcBef>
              <a:spcAft>
                <a:spcPts val="0"/>
              </a:spcAft>
              <a:buClr>
                <a:srgbClr val="333333"/>
              </a:buClr>
              <a:buSzPts val="1400"/>
              <a:buFont typeface="Noto Sans JP"/>
              <a:buChar char="➢"/>
            </a:pPr>
            <a:r>
              <a:rPr lang="ja" sz="1400">
                <a:solidFill>
                  <a:srgbClr val="333333"/>
                </a:solidFill>
                <a:latin typeface="Noto Sans JP"/>
                <a:ea typeface="Noto Sans JP"/>
                <a:cs typeface="Noto Sans JP"/>
                <a:sym typeface="Noto Sans JP"/>
              </a:rPr>
              <a:t>アップロードした資料の内容についてAIに質問すると、その資料の中身を参照して回答してくれます。回答には、どの資料のどこからその情報を持ってきたか（出典）が示されることもあります。</a:t>
            </a:r>
            <a:endParaRPr sz="1400">
              <a:solidFill>
                <a:srgbClr val="333333"/>
              </a:solidFill>
              <a:latin typeface="Noto Sans JP"/>
              <a:ea typeface="Noto Sans JP"/>
              <a:cs typeface="Noto Sans JP"/>
              <a:sym typeface="Noto Sans JP"/>
            </a:endParaRPr>
          </a:p>
          <a:p>
            <a:pPr indent="-330200" lvl="0" marL="495300" rtl="0" algn="l">
              <a:lnSpc>
                <a:spcPct val="115000"/>
              </a:lnSpc>
              <a:spcBef>
                <a:spcPts val="0"/>
              </a:spcBef>
              <a:spcAft>
                <a:spcPts val="0"/>
              </a:spcAft>
              <a:buClr>
                <a:srgbClr val="333333"/>
              </a:buClr>
              <a:buSzPts val="1400"/>
              <a:buFont typeface="Noto Sans JP"/>
              <a:buChar char="❖"/>
            </a:pPr>
            <a:r>
              <a:rPr b="1" lang="ja" sz="1400">
                <a:solidFill>
                  <a:srgbClr val="333333"/>
                </a:solidFill>
                <a:latin typeface="Noto Sans JP"/>
                <a:ea typeface="Noto Sans JP"/>
                <a:cs typeface="Noto Sans JP"/>
                <a:sym typeface="Noto Sans JP"/>
              </a:rPr>
              <a:t>様々なコンテンツ生成</a:t>
            </a:r>
            <a:endParaRPr b="1" sz="1400">
              <a:solidFill>
                <a:srgbClr val="333333"/>
              </a:solidFill>
              <a:latin typeface="Noto Sans JP"/>
              <a:ea typeface="Noto Sans JP"/>
              <a:cs typeface="Noto Sans JP"/>
              <a:sym typeface="Noto Sans JP"/>
            </a:endParaRPr>
          </a:p>
          <a:p>
            <a:pPr indent="-342900" lvl="1" marL="1003300" rtl="0" algn="l">
              <a:lnSpc>
                <a:spcPct val="115000"/>
              </a:lnSpc>
              <a:spcBef>
                <a:spcPts val="0"/>
              </a:spcBef>
              <a:spcAft>
                <a:spcPts val="0"/>
              </a:spcAft>
              <a:buClr>
                <a:srgbClr val="333333"/>
              </a:buClr>
              <a:buSzPts val="1400"/>
              <a:buFont typeface="Noto Sans JP"/>
              <a:buChar char="➢"/>
            </a:pPr>
            <a:r>
              <a:rPr lang="ja" sz="1400">
                <a:solidFill>
                  <a:srgbClr val="333333"/>
                </a:solidFill>
                <a:latin typeface="Noto Sans JP"/>
                <a:ea typeface="Noto Sans JP"/>
                <a:cs typeface="Noto Sans JP"/>
                <a:sym typeface="Noto Sans JP"/>
              </a:rPr>
              <a:t>アップロードした資料から、学習ガイド、FAQ（よくある質問集）、ブリーフィングドキュメント（要約資料）、さらには資料内容を2人のAIホストが語り合うポッドキャストのような音声に変換する機能（Audio Overview）も備わっています。</a:t>
            </a:r>
            <a:endParaRPr sz="1400">
              <a:solidFill>
                <a:srgbClr val="333333"/>
              </a:solidFill>
              <a:latin typeface="Noto Sans JP"/>
              <a:ea typeface="Noto Sans JP"/>
              <a:cs typeface="Noto Sans JP"/>
              <a:sym typeface="Noto Sans JP"/>
            </a:endParaRPr>
          </a:p>
          <a:p>
            <a:pPr indent="-330200" lvl="0" marL="495300" rtl="0" algn="l">
              <a:lnSpc>
                <a:spcPct val="115000"/>
              </a:lnSpc>
              <a:spcBef>
                <a:spcPts val="0"/>
              </a:spcBef>
              <a:spcAft>
                <a:spcPts val="0"/>
              </a:spcAft>
              <a:buClr>
                <a:srgbClr val="333333"/>
              </a:buClr>
              <a:buSzPts val="1400"/>
              <a:buFont typeface="Noto Sans JP"/>
              <a:buChar char="❖"/>
            </a:pPr>
            <a:r>
              <a:rPr b="1" lang="ja" sz="1400">
                <a:solidFill>
                  <a:srgbClr val="333333"/>
                </a:solidFill>
                <a:latin typeface="Noto Sans JP"/>
                <a:ea typeface="Noto Sans JP"/>
                <a:cs typeface="Noto Sans JP"/>
                <a:sym typeface="Noto Sans JP"/>
              </a:rPr>
              <a:t>情報の検索</a:t>
            </a:r>
            <a:endParaRPr b="1" sz="1400">
              <a:solidFill>
                <a:srgbClr val="333333"/>
              </a:solidFill>
              <a:latin typeface="Noto Sans JP"/>
              <a:ea typeface="Noto Sans JP"/>
              <a:cs typeface="Noto Sans JP"/>
              <a:sym typeface="Noto Sans JP"/>
            </a:endParaRPr>
          </a:p>
          <a:p>
            <a:pPr indent="-342900" lvl="1" marL="1003300" rtl="0" algn="l">
              <a:lnSpc>
                <a:spcPct val="115000"/>
              </a:lnSpc>
              <a:spcBef>
                <a:spcPts val="0"/>
              </a:spcBef>
              <a:spcAft>
                <a:spcPts val="0"/>
              </a:spcAft>
              <a:buClr>
                <a:srgbClr val="333333"/>
              </a:buClr>
              <a:buSzPts val="1400"/>
              <a:buFont typeface="Noto Sans JP"/>
              <a:buChar char="➢"/>
            </a:pPr>
            <a:r>
              <a:rPr lang="ja" sz="1400">
                <a:solidFill>
                  <a:srgbClr val="333333"/>
                </a:solidFill>
                <a:latin typeface="Noto Sans JP"/>
                <a:ea typeface="Noto Sans JP"/>
                <a:cs typeface="Noto Sans JP"/>
                <a:sym typeface="Noto Sans JP"/>
              </a:rPr>
              <a:t>アップロードした複数の資料の中から、必要な情報を効率的に検索できます</a:t>
            </a:r>
            <a:endParaRPr sz="1400">
              <a:solidFill>
                <a:srgbClr val="333333"/>
              </a:solidFill>
              <a:latin typeface="Noto Sans JP"/>
              <a:ea typeface="Noto Sans JP"/>
              <a:cs typeface="Noto Sans JP"/>
              <a:sym typeface="Noto Sans JP"/>
            </a:endParaRPr>
          </a:p>
        </p:txBody>
      </p:sp>
      <p:pic>
        <p:nvPicPr>
          <p:cNvPr descr="preencoded.png" id="333" name="Google Shape;333;p35"/>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334" name="Google Shape;334;p35"/>
          <p:cNvSpPr/>
          <p:nvPr/>
        </p:nvSpPr>
        <p:spPr>
          <a:xfrm>
            <a:off x="148490" y="186517"/>
            <a:ext cx="56007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lang="ja" sz="1300">
                <a:solidFill>
                  <a:srgbClr val="333333"/>
                </a:solidFill>
                <a:latin typeface="Noto Sans JP"/>
                <a:ea typeface="Noto Sans JP"/>
                <a:cs typeface="Noto Sans JP"/>
                <a:sym typeface="Noto Sans JP"/>
              </a:rPr>
              <a:t>NotebookLMができること（主な機能）</a:t>
            </a:r>
            <a:endParaRPr b="1" sz="1300">
              <a:solidFill>
                <a:srgbClr val="333333"/>
              </a:solidFill>
              <a:latin typeface="Noto Sans JP"/>
              <a:ea typeface="Noto Sans JP"/>
              <a:cs typeface="Noto Sans JP"/>
              <a:sym typeface="Noto Sans JP"/>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9" name="Shape 339"/>
        <p:cNvGrpSpPr/>
        <p:nvPr/>
      </p:nvGrpSpPr>
      <p:grpSpPr>
        <a:xfrm>
          <a:off x="0" y="0"/>
          <a:ext cx="0" cy="0"/>
          <a:chOff x="0" y="0"/>
          <a:chExt cx="0" cy="0"/>
        </a:xfrm>
      </p:grpSpPr>
      <p:sp>
        <p:nvSpPr>
          <p:cNvPr id="340" name="Google Shape;340;p36"/>
          <p:cNvSpPr/>
          <p:nvPr/>
        </p:nvSpPr>
        <p:spPr>
          <a:xfrm>
            <a:off x="705927" y="584945"/>
            <a:ext cx="7732200" cy="775200"/>
          </a:xfrm>
          <a:prstGeom prst="rect">
            <a:avLst/>
          </a:prstGeom>
          <a:noFill/>
          <a:ln>
            <a:noFill/>
          </a:ln>
        </p:spPr>
        <p:txBody>
          <a:bodyPr anchorCtr="0" anchor="ctr" bIns="49850" lIns="99725" spcFirstLastPara="1" rIns="99725" wrap="square" tIns="49850">
            <a:noAutofit/>
          </a:bodyPr>
          <a:lstStyle/>
          <a:p>
            <a:pPr indent="0" lvl="0" marL="0" rtl="0" algn="ctr">
              <a:lnSpc>
                <a:spcPct val="113333"/>
              </a:lnSpc>
              <a:spcBef>
                <a:spcPts val="0"/>
              </a:spcBef>
              <a:spcAft>
                <a:spcPts val="0"/>
              </a:spcAft>
              <a:buClr>
                <a:schemeClr val="dk1"/>
              </a:buClr>
              <a:buSzPts val="1200"/>
              <a:buFont typeface="Arial"/>
              <a:buNone/>
            </a:pPr>
            <a:r>
              <a:rPr b="1" lang="ja" sz="1600">
                <a:solidFill>
                  <a:srgbClr val="333333"/>
                </a:solidFill>
                <a:latin typeface="Noto Sans JP"/>
                <a:ea typeface="Noto Sans JP"/>
                <a:cs typeface="Noto Sans JP"/>
                <a:sym typeface="Noto Sans JP"/>
              </a:rPr>
              <a:t>初アクセスのときはこのような画面</a:t>
            </a:r>
            <a:endParaRPr b="1" sz="1600">
              <a:solidFill>
                <a:srgbClr val="333333"/>
              </a:solidFill>
              <a:latin typeface="Noto Sans JP"/>
              <a:ea typeface="Noto Sans JP"/>
              <a:cs typeface="Noto Sans JP"/>
              <a:sym typeface="Noto Sans JP"/>
            </a:endParaRPr>
          </a:p>
        </p:txBody>
      </p:sp>
      <p:pic>
        <p:nvPicPr>
          <p:cNvPr descr="preencoded.png" id="341" name="Google Shape;341;p36"/>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342" name="Google Shape;342;p36"/>
          <p:cNvSpPr/>
          <p:nvPr/>
        </p:nvSpPr>
        <p:spPr>
          <a:xfrm>
            <a:off x="148490" y="186517"/>
            <a:ext cx="56007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lang="ja" sz="1300">
                <a:solidFill>
                  <a:srgbClr val="333333"/>
                </a:solidFill>
                <a:latin typeface="Noto Sans JP"/>
                <a:ea typeface="Noto Sans JP"/>
                <a:cs typeface="Noto Sans JP"/>
                <a:sym typeface="Noto Sans JP"/>
              </a:rPr>
              <a:t>ノートの作り方</a:t>
            </a:r>
            <a:endParaRPr b="1" sz="1300">
              <a:solidFill>
                <a:srgbClr val="333333"/>
              </a:solidFill>
              <a:latin typeface="Noto Sans JP"/>
              <a:ea typeface="Noto Sans JP"/>
              <a:cs typeface="Noto Sans JP"/>
              <a:sym typeface="Noto Sans JP"/>
            </a:endParaRPr>
          </a:p>
        </p:txBody>
      </p:sp>
      <p:pic>
        <p:nvPicPr>
          <p:cNvPr id="343" name="Google Shape;343;p36"/>
          <p:cNvPicPr preferRelativeResize="0"/>
          <p:nvPr/>
        </p:nvPicPr>
        <p:blipFill>
          <a:blip r:embed="rId4">
            <a:alphaModFix/>
          </a:blip>
          <a:stretch>
            <a:fillRect/>
          </a:stretch>
        </p:blipFill>
        <p:spPr>
          <a:xfrm>
            <a:off x="808445" y="1360253"/>
            <a:ext cx="7527111" cy="3462028"/>
          </a:xfrm>
          <a:prstGeom prst="rect">
            <a:avLst/>
          </a:prstGeom>
          <a:noFill/>
          <a:ln cap="flat" cmpd="sng" w="9525">
            <a:solidFill>
              <a:schemeClr val="dk2"/>
            </a:solidFill>
            <a:prstDash val="solid"/>
            <a:round/>
            <a:headEnd len="sm" w="sm" type="none"/>
            <a:tailEnd len="sm" w="sm" type="none"/>
          </a:ln>
        </p:spPr>
      </p:pic>
      <p:sp>
        <p:nvSpPr>
          <p:cNvPr id="344" name="Google Shape;344;p36"/>
          <p:cNvSpPr/>
          <p:nvPr/>
        </p:nvSpPr>
        <p:spPr>
          <a:xfrm>
            <a:off x="3685569" y="4555733"/>
            <a:ext cx="1586100" cy="259800"/>
          </a:xfrm>
          <a:prstGeom prst="rect">
            <a:avLst/>
          </a:prstGeom>
          <a:noFill/>
          <a:ln cap="flat" cmpd="sng" w="9525">
            <a:solidFill>
              <a:srgbClr val="FF0000"/>
            </a:solidFill>
            <a:prstDash val="solid"/>
            <a:round/>
            <a:headEnd len="sm" w="sm" type="none"/>
            <a:tailEnd len="sm" w="sm" type="none"/>
          </a:ln>
        </p:spPr>
        <p:txBody>
          <a:bodyPr anchorCtr="0" anchor="ctr" bIns="99725" lIns="99725" spcFirstLastPara="1" rIns="99725" wrap="square" tIns="99725">
            <a:noAutofit/>
          </a:bodyPr>
          <a:lstStyle/>
          <a:p>
            <a:pPr indent="0" lvl="0" marL="0" rtl="0" algn="ctr">
              <a:spcBef>
                <a:spcPts val="0"/>
              </a:spcBef>
              <a:spcAft>
                <a:spcPts val="0"/>
              </a:spcAft>
              <a:buNone/>
            </a:pPr>
            <a:r>
              <a:t/>
            </a:r>
            <a:endParaRPr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9" name="Shape 349"/>
        <p:cNvGrpSpPr/>
        <p:nvPr/>
      </p:nvGrpSpPr>
      <p:grpSpPr>
        <a:xfrm>
          <a:off x="0" y="0"/>
          <a:ext cx="0" cy="0"/>
          <a:chOff x="0" y="0"/>
          <a:chExt cx="0" cy="0"/>
        </a:xfrm>
      </p:grpSpPr>
      <p:sp>
        <p:nvSpPr>
          <p:cNvPr id="350" name="Google Shape;350;p37"/>
          <p:cNvSpPr/>
          <p:nvPr/>
        </p:nvSpPr>
        <p:spPr>
          <a:xfrm>
            <a:off x="705927" y="584945"/>
            <a:ext cx="7732200" cy="775200"/>
          </a:xfrm>
          <a:prstGeom prst="rect">
            <a:avLst/>
          </a:prstGeom>
          <a:noFill/>
          <a:ln>
            <a:noFill/>
          </a:ln>
        </p:spPr>
        <p:txBody>
          <a:bodyPr anchorCtr="0" anchor="ctr" bIns="49850" lIns="99725" spcFirstLastPara="1" rIns="99725" wrap="square" tIns="49850">
            <a:noAutofit/>
          </a:bodyPr>
          <a:lstStyle/>
          <a:p>
            <a:pPr indent="0" lvl="0" marL="0" rtl="0" algn="ctr">
              <a:lnSpc>
                <a:spcPct val="113333"/>
              </a:lnSpc>
              <a:spcBef>
                <a:spcPts val="0"/>
              </a:spcBef>
              <a:spcAft>
                <a:spcPts val="0"/>
              </a:spcAft>
              <a:buClr>
                <a:schemeClr val="dk1"/>
              </a:buClr>
              <a:buSzPts val="1200"/>
              <a:buFont typeface="Arial"/>
              <a:buNone/>
            </a:pPr>
            <a:r>
              <a:rPr b="1" lang="ja" sz="1600">
                <a:solidFill>
                  <a:srgbClr val="333333"/>
                </a:solidFill>
                <a:latin typeface="Noto Sans JP"/>
                <a:ea typeface="Noto Sans JP"/>
                <a:cs typeface="Noto Sans JP"/>
                <a:sym typeface="Noto Sans JP"/>
              </a:rPr>
              <a:t>既にノートがある場合はこのような画面</a:t>
            </a:r>
            <a:endParaRPr b="1" sz="1600">
              <a:solidFill>
                <a:srgbClr val="333333"/>
              </a:solidFill>
              <a:latin typeface="Noto Sans JP"/>
              <a:ea typeface="Noto Sans JP"/>
              <a:cs typeface="Noto Sans JP"/>
              <a:sym typeface="Noto Sans JP"/>
            </a:endParaRPr>
          </a:p>
        </p:txBody>
      </p:sp>
      <p:pic>
        <p:nvPicPr>
          <p:cNvPr descr="preencoded.png" id="351" name="Google Shape;351;p37"/>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352" name="Google Shape;352;p37"/>
          <p:cNvSpPr/>
          <p:nvPr/>
        </p:nvSpPr>
        <p:spPr>
          <a:xfrm>
            <a:off x="148490" y="186517"/>
            <a:ext cx="56007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lang="ja" sz="1300">
                <a:solidFill>
                  <a:srgbClr val="333333"/>
                </a:solidFill>
                <a:latin typeface="Noto Sans JP"/>
                <a:ea typeface="Noto Sans JP"/>
                <a:cs typeface="Noto Sans JP"/>
                <a:sym typeface="Noto Sans JP"/>
              </a:rPr>
              <a:t>ノートの作り方</a:t>
            </a:r>
            <a:endParaRPr b="1" sz="1300">
              <a:solidFill>
                <a:srgbClr val="333333"/>
              </a:solidFill>
              <a:latin typeface="Noto Sans JP"/>
              <a:ea typeface="Noto Sans JP"/>
              <a:cs typeface="Noto Sans JP"/>
              <a:sym typeface="Noto Sans JP"/>
            </a:endParaRPr>
          </a:p>
        </p:txBody>
      </p:sp>
      <p:sp>
        <p:nvSpPr>
          <p:cNvPr id="353" name="Google Shape;353;p37"/>
          <p:cNvSpPr/>
          <p:nvPr/>
        </p:nvSpPr>
        <p:spPr>
          <a:xfrm>
            <a:off x="482611" y="2218718"/>
            <a:ext cx="720000" cy="259800"/>
          </a:xfrm>
          <a:prstGeom prst="rect">
            <a:avLst/>
          </a:prstGeom>
          <a:noFill/>
          <a:ln cap="flat" cmpd="sng" w="9525">
            <a:solidFill>
              <a:srgbClr val="FF0000"/>
            </a:solidFill>
            <a:prstDash val="solid"/>
            <a:round/>
            <a:headEnd len="sm" w="sm" type="none"/>
            <a:tailEnd len="sm" w="sm" type="none"/>
          </a:ln>
        </p:spPr>
        <p:txBody>
          <a:bodyPr anchorCtr="0" anchor="ctr" bIns="99725" lIns="99725" spcFirstLastPara="1" rIns="99725" wrap="square" tIns="99725">
            <a:noAutofit/>
          </a:bodyPr>
          <a:lstStyle/>
          <a:p>
            <a:pPr indent="0" lvl="0" marL="0" rtl="0" algn="ctr">
              <a:spcBef>
                <a:spcPts val="0"/>
              </a:spcBef>
              <a:spcAft>
                <a:spcPts val="0"/>
              </a:spcAft>
              <a:buNone/>
            </a:pPr>
            <a:r>
              <a:t/>
            </a:r>
            <a:endParaRPr sz="1500"/>
          </a:p>
        </p:txBody>
      </p:sp>
      <p:pic>
        <p:nvPicPr>
          <p:cNvPr id="354" name="Google Shape;354;p37"/>
          <p:cNvPicPr preferRelativeResize="0"/>
          <p:nvPr/>
        </p:nvPicPr>
        <p:blipFill>
          <a:blip r:embed="rId4">
            <a:alphaModFix/>
          </a:blip>
          <a:stretch>
            <a:fillRect/>
          </a:stretch>
        </p:blipFill>
        <p:spPr>
          <a:xfrm>
            <a:off x="260155" y="1275136"/>
            <a:ext cx="8811491" cy="2593238"/>
          </a:xfrm>
          <a:prstGeom prst="rect">
            <a:avLst/>
          </a:prstGeom>
          <a:noFill/>
          <a:ln>
            <a:noFill/>
          </a:ln>
        </p:spPr>
      </p:pic>
      <p:sp>
        <p:nvSpPr>
          <p:cNvPr id="355" name="Google Shape;355;p37"/>
          <p:cNvSpPr/>
          <p:nvPr/>
        </p:nvSpPr>
        <p:spPr>
          <a:xfrm>
            <a:off x="526740" y="2228182"/>
            <a:ext cx="842700" cy="259800"/>
          </a:xfrm>
          <a:prstGeom prst="rect">
            <a:avLst/>
          </a:prstGeom>
          <a:noFill/>
          <a:ln cap="flat" cmpd="sng" w="9525">
            <a:solidFill>
              <a:srgbClr val="FF0000"/>
            </a:solidFill>
            <a:prstDash val="solid"/>
            <a:round/>
            <a:headEnd len="sm" w="sm" type="none"/>
            <a:tailEnd len="sm" w="sm" type="none"/>
          </a:ln>
        </p:spPr>
        <p:txBody>
          <a:bodyPr anchorCtr="0" anchor="ctr" bIns="99725" lIns="99725" spcFirstLastPara="1" rIns="99725" wrap="square" tIns="99725">
            <a:noAutofit/>
          </a:bodyPr>
          <a:lstStyle/>
          <a:p>
            <a:pPr indent="0" lvl="0" marL="0" rtl="0" algn="ctr">
              <a:spcBef>
                <a:spcPts val="0"/>
              </a:spcBef>
              <a:spcAft>
                <a:spcPts val="0"/>
              </a:spcAft>
              <a:buNone/>
            </a:pPr>
            <a:r>
              <a:t/>
            </a:r>
            <a:endParaRPr sz="15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0" name="Shape 360"/>
        <p:cNvGrpSpPr/>
        <p:nvPr/>
      </p:nvGrpSpPr>
      <p:grpSpPr>
        <a:xfrm>
          <a:off x="0" y="0"/>
          <a:ext cx="0" cy="0"/>
          <a:chOff x="0" y="0"/>
          <a:chExt cx="0" cy="0"/>
        </a:xfrm>
      </p:grpSpPr>
      <p:sp>
        <p:nvSpPr>
          <p:cNvPr id="361" name="Google Shape;361;p38"/>
          <p:cNvSpPr/>
          <p:nvPr/>
        </p:nvSpPr>
        <p:spPr>
          <a:xfrm>
            <a:off x="148490" y="193582"/>
            <a:ext cx="5600700" cy="186900"/>
          </a:xfrm>
          <a:prstGeom prst="rect">
            <a:avLst/>
          </a:prstGeom>
          <a:noFill/>
          <a:ln>
            <a:noFill/>
          </a:ln>
        </p:spPr>
        <p:txBody>
          <a:bodyPr anchorCtr="0" anchor="ctr" bIns="45700" lIns="91425" spcFirstLastPara="1" rIns="91425" wrap="square" tIns="45700">
            <a:noAutofit/>
          </a:bodyPr>
          <a:lstStyle/>
          <a:p>
            <a:pPr indent="0" lvl="0" marL="0" rtl="0" algn="l">
              <a:lnSpc>
                <a:spcPct val="146666"/>
              </a:lnSpc>
              <a:spcBef>
                <a:spcPts val="0"/>
              </a:spcBef>
              <a:spcAft>
                <a:spcPts val="0"/>
              </a:spcAft>
              <a:buSzPts val="1100"/>
              <a:buNone/>
            </a:pPr>
            <a:r>
              <a:rPr b="1" lang="ja" sz="1200">
                <a:solidFill>
                  <a:srgbClr val="434343"/>
                </a:solidFill>
                <a:latin typeface="Noto Sans JP"/>
                <a:ea typeface="Noto Sans JP"/>
                <a:cs typeface="Noto Sans JP"/>
                <a:sym typeface="Noto Sans JP"/>
              </a:rPr>
              <a:t>新しい情報のキャッチアップ方法</a:t>
            </a:r>
            <a:endParaRPr b="1" sz="1500">
              <a:solidFill>
                <a:srgbClr val="434343"/>
              </a:solidFill>
              <a:latin typeface="Noto Sans JP"/>
              <a:ea typeface="Noto Sans JP"/>
              <a:cs typeface="Noto Sans JP"/>
              <a:sym typeface="Noto Sans JP"/>
            </a:endParaRPr>
          </a:p>
        </p:txBody>
      </p:sp>
      <p:pic>
        <p:nvPicPr>
          <p:cNvPr descr="preencoded.png" id="362" name="Google Shape;362;p38"/>
          <p:cNvPicPr preferRelativeResize="0"/>
          <p:nvPr/>
        </p:nvPicPr>
        <p:blipFill rotWithShape="1">
          <a:blip r:embed="rId3">
            <a:alphaModFix/>
          </a:blip>
          <a:srcRect b="0" l="0" r="0" t="0"/>
          <a:stretch/>
        </p:blipFill>
        <p:spPr>
          <a:xfrm>
            <a:off x="128205" y="176645"/>
            <a:ext cx="20784" cy="259772"/>
          </a:xfrm>
          <a:prstGeom prst="rect">
            <a:avLst/>
          </a:prstGeom>
          <a:noFill/>
          <a:ln>
            <a:noFill/>
          </a:ln>
        </p:spPr>
      </p:pic>
      <p:cxnSp>
        <p:nvCxnSpPr>
          <p:cNvPr id="363" name="Google Shape;363;p38"/>
          <p:cNvCxnSpPr/>
          <p:nvPr/>
        </p:nvCxnSpPr>
        <p:spPr>
          <a:xfrm>
            <a:off x="274725" y="4746125"/>
            <a:ext cx="8547300" cy="0"/>
          </a:xfrm>
          <a:prstGeom prst="straightConnector1">
            <a:avLst/>
          </a:prstGeom>
          <a:noFill/>
          <a:ln cap="flat" cmpd="sng" w="38100">
            <a:solidFill>
              <a:srgbClr val="00AFB2"/>
            </a:solidFill>
            <a:prstDash val="solid"/>
            <a:round/>
            <a:headEnd len="med" w="med" type="none"/>
            <a:tailEnd len="med" w="med" type="none"/>
          </a:ln>
        </p:spPr>
      </p:cxnSp>
      <p:sp>
        <p:nvSpPr>
          <p:cNvPr id="364" name="Google Shape;364;p38"/>
          <p:cNvSpPr txBox="1"/>
          <p:nvPr/>
        </p:nvSpPr>
        <p:spPr>
          <a:xfrm>
            <a:off x="8306399" y="47394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sz="1000">
                <a:solidFill>
                  <a:srgbClr val="595959"/>
                </a:solidFill>
              </a:rPr>
              <a:t>‹#›</a:t>
            </a:fld>
            <a:endParaRPr sz="1000">
              <a:solidFill>
                <a:srgbClr val="595959"/>
              </a:solidFill>
            </a:endParaRPr>
          </a:p>
        </p:txBody>
      </p:sp>
      <p:sp>
        <p:nvSpPr>
          <p:cNvPr id="365" name="Google Shape;365;p38"/>
          <p:cNvSpPr/>
          <p:nvPr/>
        </p:nvSpPr>
        <p:spPr>
          <a:xfrm>
            <a:off x="-159900" y="450846"/>
            <a:ext cx="9463800" cy="736800"/>
          </a:xfrm>
          <a:prstGeom prst="rect">
            <a:avLst/>
          </a:prstGeom>
          <a:noFill/>
          <a:ln>
            <a:noFill/>
          </a:ln>
        </p:spPr>
        <p:txBody>
          <a:bodyPr anchorCtr="0" anchor="ctr" bIns="45700" lIns="91425" spcFirstLastPara="1" rIns="91425" wrap="square" tIns="45700">
            <a:noAutofit/>
          </a:bodyPr>
          <a:lstStyle/>
          <a:p>
            <a:pPr indent="0" lvl="0" marL="0" rtl="0" algn="ctr">
              <a:lnSpc>
                <a:spcPct val="130000"/>
              </a:lnSpc>
              <a:spcBef>
                <a:spcPts val="0"/>
              </a:spcBef>
              <a:spcAft>
                <a:spcPts val="0"/>
              </a:spcAft>
              <a:buSzPts val="1100"/>
              <a:buNone/>
            </a:pPr>
            <a:r>
              <a:rPr b="1" lang="ja" sz="1600">
                <a:solidFill>
                  <a:srgbClr val="434343"/>
                </a:solidFill>
                <a:latin typeface="Noto Sans JP"/>
                <a:ea typeface="Noto Sans JP"/>
                <a:cs typeface="Noto Sans JP"/>
                <a:sym typeface="Noto Sans JP"/>
              </a:rPr>
              <a:t>主観ですが、以下のサイクルが最強だと考えています。</a:t>
            </a:r>
            <a:endParaRPr b="1" sz="1600">
              <a:solidFill>
                <a:srgbClr val="434343"/>
              </a:solidFill>
              <a:latin typeface="Noto Sans JP"/>
              <a:ea typeface="Noto Sans JP"/>
              <a:cs typeface="Noto Sans JP"/>
              <a:sym typeface="Noto Sans JP"/>
            </a:endParaRPr>
          </a:p>
          <a:p>
            <a:pPr indent="0" lvl="0" marL="0" rtl="0" algn="ctr">
              <a:lnSpc>
                <a:spcPct val="130000"/>
              </a:lnSpc>
              <a:spcBef>
                <a:spcPts val="0"/>
              </a:spcBef>
              <a:spcAft>
                <a:spcPts val="0"/>
              </a:spcAft>
              <a:buSzPts val="1100"/>
              <a:buNone/>
            </a:pPr>
            <a:r>
              <a:rPr b="1" lang="ja" sz="1600">
                <a:solidFill>
                  <a:srgbClr val="434343"/>
                </a:solidFill>
                <a:latin typeface="Noto Sans JP"/>
                <a:ea typeface="Noto Sans JP"/>
                <a:cs typeface="Noto Sans JP"/>
                <a:sym typeface="Noto Sans JP"/>
              </a:rPr>
              <a:t>Xで情報収集→普段のタスクで試してみる（→勉強会等でアウトプット）</a:t>
            </a:r>
            <a:endParaRPr b="1" sz="1600">
              <a:solidFill>
                <a:srgbClr val="434343"/>
              </a:solidFill>
              <a:latin typeface="Noto Sans JP"/>
              <a:ea typeface="Noto Sans JP"/>
              <a:cs typeface="Noto Sans JP"/>
              <a:sym typeface="Noto Sans JP"/>
            </a:endParaRPr>
          </a:p>
        </p:txBody>
      </p:sp>
      <p:sp>
        <p:nvSpPr>
          <p:cNvPr id="366" name="Google Shape;366;p38"/>
          <p:cNvSpPr txBox="1"/>
          <p:nvPr/>
        </p:nvSpPr>
        <p:spPr>
          <a:xfrm>
            <a:off x="2902350" y="1619988"/>
            <a:ext cx="3339300" cy="247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a:t>▼Xおすすめアカウント</a:t>
            </a:r>
            <a:endParaRPr/>
          </a:p>
          <a:p>
            <a:pPr indent="0" lvl="0" marL="0" rtl="0" algn="l">
              <a:spcBef>
                <a:spcPts val="0"/>
              </a:spcBef>
              <a:spcAft>
                <a:spcPts val="0"/>
              </a:spcAft>
              <a:buNone/>
            </a:pPr>
            <a:r>
              <a:rPr lang="ja" sz="1350">
                <a:solidFill>
                  <a:srgbClr val="1264A3"/>
                </a:solidFill>
                <a:highlight>
                  <a:srgbClr val="F8F8F8"/>
                </a:highlight>
                <a:uFill>
                  <a:noFill/>
                </a:uFill>
                <a:hlinkClick r:id="rId4">
                  <a:extLst>
                    <a:ext uri="{A12FA001-AC4F-418D-AE19-62706E023703}">
                      <ahyp:hlinkClr val="tx"/>
                    </a:ext>
                  </a:extLst>
                </a:hlinkClick>
              </a:rPr>
              <a:t>https://x.com/tetumemo</a:t>
            </a:r>
            <a:endParaRPr sz="1350">
              <a:solidFill>
                <a:srgbClr val="1264A3"/>
              </a:solidFill>
              <a:highlight>
                <a:srgbClr val="F8F8F8"/>
              </a:highlight>
            </a:endParaRPr>
          </a:p>
          <a:p>
            <a:pPr indent="0" lvl="0" marL="0" rtl="0" algn="l">
              <a:spcBef>
                <a:spcPts val="0"/>
              </a:spcBef>
              <a:spcAft>
                <a:spcPts val="0"/>
              </a:spcAft>
              <a:buNone/>
            </a:pPr>
            <a:r>
              <a:rPr lang="ja" sz="1350">
                <a:solidFill>
                  <a:srgbClr val="1264A3"/>
                </a:solidFill>
                <a:highlight>
                  <a:srgbClr val="F8F8F8"/>
                </a:highlight>
                <a:uFill>
                  <a:noFill/>
                </a:uFill>
                <a:hlinkClick r:id="rId5">
                  <a:extLst>
                    <a:ext uri="{A12FA001-AC4F-418D-AE19-62706E023703}">
                      <ahyp:hlinkClr val="tx"/>
                    </a:ext>
                  </a:extLst>
                </a:hlinkClick>
              </a:rPr>
              <a:t>https://x.com/fadysan_rh</a:t>
            </a:r>
            <a:endParaRPr sz="1350">
              <a:solidFill>
                <a:srgbClr val="1264A3"/>
              </a:solidFill>
              <a:highlight>
                <a:srgbClr val="F8F8F8"/>
              </a:highlight>
            </a:endParaRPr>
          </a:p>
          <a:p>
            <a:pPr indent="0" lvl="0" marL="0" rtl="0" algn="l">
              <a:spcBef>
                <a:spcPts val="0"/>
              </a:spcBef>
              <a:spcAft>
                <a:spcPts val="0"/>
              </a:spcAft>
              <a:buNone/>
            </a:pPr>
            <a:r>
              <a:rPr lang="ja" sz="1350">
                <a:solidFill>
                  <a:srgbClr val="1264A3"/>
                </a:solidFill>
                <a:highlight>
                  <a:srgbClr val="F8F8F8"/>
                </a:highlight>
                <a:uFill>
                  <a:noFill/>
                </a:uFill>
                <a:hlinkClick r:id="rId6">
                  <a:extLst>
                    <a:ext uri="{A12FA001-AC4F-418D-AE19-62706E023703}">
                      <ahyp:hlinkClr val="tx"/>
                    </a:ext>
                  </a:extLst>
                </a:hlinkClick>
              </a:rPr>
              <a:t>https://x.com/yoshi8__</a:t>
            </a:r>
            <a:endParaRPr sz="1350">
              <a:solidFill>
                <a:srgbClr val="1264A3"/>
              </a:solidFill>
              <a:highlight>
                <a:srgbClr val="F8F8F8"/>
              </a:highlight>
            </a:endParaRPr>
          </a:p>
          <a:p>
            <a:pPr indent="0" lvl="0" marL="0" rtl="0" algn="l">
              <a:spcBef>
                <a:spcPts val="0"/>
              </a:spcBef>
              <a:spcAft>
                <a:spcPts val="0"/>
              </a:spcAft>
              <a:buNone/>
            </a:pPr>
            <a:r>
              <a:rPr lang="ja" sz="1350">
                <a:solidFill>
                  <a:srgbClr val="1264A3"/>
                </a:solidFill>
                <a:highlight>
                  <a:srgbClr val="F8F8F8"/>
                </a:highlight>
                <a:uFill>
                  <a:noFill/>
                </a:uFill>
                <a:hlinkClick r:id="rId7">
                  <a:extLst>
                    <a:ext uri="{A12FA001-AC4F-418D-AE19-62706E023703}">
                      <ahyp:hlinkClr val="tx"/>
                    </a:ext>
                  </a:extLst>
                </a:hlinkClick>
              </a:rPr>
              <a:t>https://x.com/SuguruKun_ai</a:t>
            </a:r>
            <a:endParaRPr sz="1350">
              <a:solidFill>
                <a:srgbClr val="1264A3"/>
              </a:solidFill>
              <a:highlight>
                <a:srgbClr val="F8F8F8"/>
              </a:highlight>
            </a:endParaRPr>
          </a:p>
          <a:p>
            <a:pPr indent="0" lvl="0" marL="0" rtl="0" algn="l">
              <a:spcBef>
                <a:spcPts val="0"/>
              </a:spcBef>
              <a:spcAft>
                <a:spcPts val="0"/>
              </a:spcAft>
              <a:buNone/>
            </a:pPr>
            <a:r>
              <a:rPr lang="ja" sz="1350">
                <a:solidFill>
                  <a:srgbClr val="1264A3"/>
                </a:solidFill>
                <a:highlight>
                  <a:srgbClr val="F8F8F8"/>
                </a:highlight>
                <a:uFill>
                  <a:noFill/>
                </a:uFill>
                <a:hlinkClick r:id="rId8">
                  <a:extLst>
                    <a:ext uri="{A12FA001-AC4F-418D-AE19-62706E023703}">
                      <ahyp:hlinkClr val="tx"/>
                    </a:ext>
                  </a:extLst>
                </a:hlinkClick>
              </a:rPr>
              <a:t>https://x.com/ytiskw</a:t>
            </a:r>
            <a:endParaRPr sz="1350">
              <a:solidFill>
                <a:srgbClr val="1264A3"/>
              </a:solidFill>
              <a:highlight>
                <a:srgbClr val="F8F8F8"/>
              </a:highlight>
            </a:endParaRPr>
          </a:p>
          <a:p>
            <a:pPr indent="0" lvl="0" marL="0" rtl="0" algn="l">
              <a:spcBef>
                <a:spcPts val="0"/>
              </a:spcBef>
              <a:spcAft>
                <a:spcPts val="0"/>
              </a:spcAft>
              <a:buNone/>
            </a:pPr>
            <a:r>
              <a:rPr lang="ja" sz="1350">
                <a:solidFill>
                  <a:srgbClr val="1264A3"/>
                </a:solidFill>
                <a:highlight>
                  <a:srgbClr val="F8F8F8"/>
                </a:highlight>
                <a:uFill>
                  <a:noFill/>
                </a:uFill>
                <a:hlinkClick r:id="rId9">
                  <a:extLst>
                    <a:ext uri="{A12FA001-AC4F-418D-AE19-62706E023703}">
                      <ahyp:hlinkClr val="tx"/>
                    </a:ext>
                  </a:extLst>
                </a:hlinkClick>
              </a:rPr>
              <a:t>https://x.com/kensuu</a:t>
            </a:r>
            <a:endParaRPr sz="1350">
              <a:solidFill>
                <a:srgbClr val="1264A3"/>
              </a:solidFill>
              <a:highlight>
                <a:srgbClr val="F8F8F8"/>
              </a:highlight>
            </a:endParaRPr>
          </a:p>
          <a:p>
            <a:pPr indent="0" lvl="0" marL="0" rtl="0" algn="l">
              <a:spcBef>
                <a:spcPts val="0"/>
              </a:spcBef>
              <a:spcAft>
                <a:spcPts val="0"/>
              </a:spcAft>
              <a:buNone/>
            </a:pPr>
            <a:r>
              <a:rPr lang="ja" sz="1350">
                <a:solidFill>
                  <a:srgbClr val="1264A3"/>
                </a:solidFill>
                <a:highlight>
                  <a:srgbClr val="F8F8F8"/>
                </a:highlight>
                <a:uFill>
                  <a:noFill/>
                </a:uFill>
                <a:hlinkClick r:id="rId10">
                  <a:extLst>
                    <a:ext uri="{A12FA001-AC4F-418D-AE19-62706E023703}">
                      <ahyp:hlinkClr val="tx"/>
                    </a:ext>
                  </a:extLst>
                </a:hlinkClick>
              </a:rPr>
              <a:t>https://x.com/usutaku_channel</a:t>
            </a:r>
            <a:endParaRPr sz="1350">
              <a:solidFill>
                <a:srgbClr val="1264A3"/>
              </a:solidFill>
              <a:highlight>
                <a:srgbClr val="F8F8F8"/>
              </a:highlight>
            </a:endParaRPr>
          </a:p>
          <a:p>
            <a:pPr indent="0" lvl="0" marL="0" rtl="0" algn="l">
              <a:spcBef>
                <a:spcPts val="0"/>
              </a:spcBef>
              <a:spcAft>
                <a:spcPts val="0"/>
              </a:spcAft>
              <a:buNone/>
            </a:pPr>
            <a:r>
              <a:rPr lang="ja" sz="1350">
                <a:solidFill>
                  <a:srgbClr val="1264A3"/>
                </a:solidFill>
                <a:highlight>
                  <a:srgbClr val="F8F8F8"/>
                </a:highlight>
                <a:uFill>
                  <a:noFill/>
                </a:uFill>
                <a:hlinkClick r:id="rId11">
                  <a:extLst>
                    <a:ext uri="{A12FA001-AC4F-418D-AE19-62706E023703}">
                      <ahyp:hlinkClr val="tx"/>
                    </a:ext>
                  </a:extLst>
                </a:hlinkClick>
              </a:rPr>
              <a:t>https://x.com/ctgptlb</a:t>
            </a:r>
            <a:endParaRPr sz="1350">
              <a:solidFill>
                <a:srgbClr val="1264A3"/>
              </a:solidFill>
              <a:highlight>
                <a:srgbClr val="F8F8F8"/>
              </a:highlight>
            </a:endParaRPr>
          </a:p>
          <a:p>
            <a:pPr indent="0" lvl="0" marL="0" rtl="0" algn="l">
              <a:spcBef>
                <a:spcPts val="0"/>
              </a:spcBef>
              <a:spcAft>
                <a:spcPts val="0"/>
              </a:spcAft>
              <a:buNone/>
            </a:pPr>
            <a:r>
              <a:rPr lang="ja" sz="1350">
                <a:solidFill>
                  <a:srgbClr val="1264A3"/>
                </a:solidFill>
                <a:highlight>
                  <a:srgbClr val="F8F8F8"/>
                </a:highlight>
                <a:uFill>
                  <a:noFill/>
                </a:uFill>
                <a:hlinkClick r:id="rId12">
                  <a:extLst>
                    <a:ext uri="{A12FA001-AC4F-418D-AE19-62706E023703}">
                      <ahyp:hlinkClr val="tx"/>
                    </a:ext>
                  </a:extLst>
                </a:hlinkClick>
              </a:rPr>
              <a:t>https://x.com/masahirochaen</a:t>
            </a:r>
            <a:endParaRPr sz="1350">
              <a:solidFill>
                <a:srgbClr val="1264A3"/>
              </a:solidFill>
              <a:highlight>
                <a:srgbClr val="F8F8F8"/>
              </a:highlight>
            </a:endParaRPr>
          </a:p>
          <a:p>
            <a:pPr indent="0" lvl="0" marL="0" rtl="0" algn="l">
              <a:spcBef>
                <a:spcPts val="0"/>
              </a:spcBef>
              <a:spcAft>
                <a:spcPts val="0"/>
              </a:spcAft>
              <a:buNone/>
            </a:pPr>
            <a:r>
              <a:rPr lang="ja" sz="1350">
                <a:solidFill>
                  <a:srgbClr val="1264A3"/>
                </a:solidFill>
                <a:highlight>
                  <a:srgbClr val="F8F8F8"/>
                </a:highlight>
                <a:uFill>
                  <a:noFill/>
                </a:uFill>
                <a:hlinkClick r:id="rId13">
                  <a:extLst>
                    <a:ext uri="{A12FA001-AC4F-418D-AE19-62706E023703}">
                      <ahyp:hlinkClr val="tx"/>
                    </a:ext>
                  </a:extLst>
                </a:hlinkClick>
              </a:rPr>
              <a:t>https://x.com/chatgptair</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1" name="Shape 371"/>
        <p:cNvGrpSpPr/>
        <p:nvPr/>
      </p:nvGrpSpPr>
      <p:grpSpPr>
        <a:xfrm>
          <a:off x="0" y="0"/>
          <a:ext cx="0" cy="0"/>
          <a:chOff x="0" y="0"/>
          <a:chExt cx="0" cy="0"/>
        </a:xfrm>
      </p:grpSpPr>
      <p:sp>
        <p:nvSpPr>
          <p:cNvPr id="372" name="Google Shape;372;p39"/>
          <p:cNvSpPr/>
          <p:nvPr/>
        </p:nvSpPr>
        <p:spPr>
          <a:xfrm>
            <a:off x="148490" y="193582"/>
            <a:ext cx="5600700" cy="186900"/>
          </a:xfrm>
          <a:prstGeom prst="rect">
            <a:avLst/>
          </a:prstGeom>
          <a:noFill/>
          <a:ln>
            <a:noFill/>
          </a:ln>
        </p:spPr>
        <p:txBody>
          <a:bodyPr anchorCtr="0" anchor="ctr" bIns="45700" lIns="91425" spcFirstLastPara="1" rIns="91425" wrap="square" tIns="45700">
            <a:noAutofit/>
          </a:bodyPr>
          <a:lstStyle/>
          <a:p>
            <a:pPr indent="0" lvl="0" marL="0" rtl="0" algn="l">
              <a:lnSpc>
                <a:spcPct val="146666"/>
              </a:lnSpc>
              <a:spcBef>
                <a:spcPts val="0"/>
              </a:spcBef>
              <a:spcAft>
                <a:spcPts val="0"/>
              </a:spcAft>
              <a:buSzPts val="1100"/>
              <a:buNone/>
            </a:pPr>
            <a:r>
              <a:rPr b="1" lang="ja" sz="1200">
                <a:solidFill>
                  <a:srgbClr val="434343"/>
                </a:solidFill>
                <a:latin typeface="Noto Sans JP"/>
                <a:ea typeface="Noto Sans JP"/>
                <a:cs typeface="Noto Sans JP"/>
                <a:sym typeface="Noto Sans JP"/>
              </a:rPr>
              <a:t>事後アンケート回答のお願い</a:t>
            </a:r>
            <a:endParaRPr b="1" sz="1200">
              <a:solidFill>
                <a:srgbClr val="434343"/>
              </a:solidFill>
              <a:latin typeface="Noto Sans JP"/>
              <a:ea typeface="Noto Sans JP"/>
              <a:cs typeface="Noto Sans JP"/>
              <a:sym typeface="Noto Sans JP"/>
            </a:endParaRPr>
          </a:p>
        </p:txBody>
      </p:sp>
      <p:pic>
        <p:nvPicPr>
          <p:cNvPr descr="preencoded.png" id="373" name="Google Shape;373;p39"/>
          <p:cNvPicPr preferRelativeResize="0"/>
          <p:nvPr/>
        </p:nvPicPr>
        <p:blipFill rotWithShape="1">
          <a:blip r:embed="rId3">
            <a:alphaModFix/>
          </a:blip>
          <a:srcRect b="0" l="0" r="0" t="0"/>
          <a:stretch/>
        </p:blipFill>
        <p:spPr>
          <a:xfrm>
            <a:off x="128205" y="176645"/>
            <a:ext cx="20784" cy="259772"/>
          </a:xfrm>
          <a:prstGeom prst="rect">
            <a:avLst/>
          </a:prstGeom>
          <a:noFill/>
          <a:ln>
            <a:noFill/>
          </a:ln>
        </p:spPr>
      </p:pic>
      <p:cxnSp>
        <p:nvCxnSpPr>
          <p:cNvPr id="374" name="Google Shape;374;p39"/>
          <p:cNvCxnSpPr/>
          <p:nvPr/>
        </p:nvCxnSpPr>
        <p:spPr>
          <a:xfrm>
            <a:off x="274725" y="4746125"/>
            <a:ext cx="8547300" cy="0"/>
          </a:xfrm>
          <a:prstGeom prst="straightConnector1">
            <a:avLst/>
          </a:prstGeom>
          <a:noFill/>
          <a:ln cap="flat" cmpd="sng" w="38100">
            <a:solidFill>
              <a:srgbClr val="00AFB2"/>
            </a:solidFill>
            <a:prstDash val="solid"/>
            <a:round/>
            <a:headEnd len="med" w="med" type="none"/>
            <a:tailEnd len="med" w="med" type="none"/>
          </a:ln>
        </p:spPr>
      </p:cxnSp>
      <p:sp>
        <p:nvSpPr>
          <p:cNvPr id="375" name="Google Shape;375;p39"/>
          <p:cNvSpPr txBox="1"/>
          <p:nvPr/>
        </p:nvSpPr>
        <p:spPr>
          <a:xfrm>
            <a:off x="8306399" y="47394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sz="1000">
                <a:solidFill>
                  <a:srgbClr val="595959"/>
                </a:solidFill>
              </a:rPr>
              <a:t>‹#›</a:t>
            </a:fld>
            <a:endParaRPr sz="1000">
              <a:solidFill>
                <a:srgbClr val="595959"/>
              </a:solidFill>
            </a:endParaRPr>
          </a:p>
        </p:txBody>
      </p:sp>
      <p:sp>
        <p:nvSpPr>
          <p:cNvPr id="376" name="Google Shape;376;p39"/>
          <p:cNvSpPr/>
          <p:nvPr/>
        </p:nvSpPr>
        <p:spPr>
          <a:xfrm>
            <a:off x="-159900" y="450846"/>
            <a:ext cx="9463800" cy="736800"/>
          </a:xfrm>
          <a:prstGeom prst="rect">
            <a:avLst/>
          </a:prstGeom>
          <a:noFill/>
          <a:ln>
            <a:noFill/>
          </a:ln>
        </p:spPr>
        <p:txBody>
          <a:bodyPr anchorCtr="0" anchor="ctr" bIns="45700" lIns="91425" spcFirstLastPara="1" rIns="91425" wrap="square" tIns="45700">
            <a:noAutofit/>
          </a:bodyPr>
          <a:lstStyle/>
          <a:p>
            <a:pPr indent="0" lvl="0" marL="0" rtl="0" algn="ctr">
              <a:lnSpc>
                <a:spcPct val="130000"/>
              </a:lnSpc>
              <a:spcBef>
                <a:spcPts val="0"/>
              </a:spcBef>
              <a:spcAft>
                <a:spcPts val="0"/>
              </a:spcAft>
              <a:buNone/>
            </a:pPr>
            <a:r>
              <a:rPr b="1" lang="ja" sz="1600">
                <a:solidFill>
                  <a:srgbClr val="434343"/>
                </a:solidFill>
                <a:latin typeface="Noto Sans JP"/>
                <a:ea typeface="Noto Sans JP"/>
                <a:cs typeface="Noto Sans JP"/>
                <a:sym typeface="Noto Sans JP"/>
              </a:rPr>
              <a:t>今後の参考とさせていただくため、事後アンケートのご回答をお願いします。</a:t>
            </a:r>
            <a:endParaRPr b="1" sz="1600">
              <a:solidFill>
                <a:srgbClr val="434343"/>
              </a:solidFill>
              <a:latin typeface="Noto Sans JP"/>
              <a:ea typeface="Noto Sans JP"/>
              <a:cs typeface="Noto Sans JP"/>
              <a:sym typeface="Noto Sans JP"/>
            </a:endParaRPr>
          </a:p>
          <a:p>
            <a:pPr indent="0" lvl="0" marL="0" rtl="0" algn="ctr">
              <a:lnSpc>
                <a:spcPct val="130000"/>
              </a:lnSpc>
              <a:spcBef>
                <a:spcPts val="0"/>
              </a:spcBef>
              <a:spcAft>
                <a:spcPts val="0"/>
              </a:spcAft>
              <a:buNone/>
            </a:pPr>
            <a:r>
              <a:rPr b="1" lang="ja" sz="1600">
                <a:solidFill>
                  <a:srgbClr val="434343"/>
                </a:solidFill>
                <a:latin typeface="Noto Sans JP"/>
                <a:ea typeface="Noto Sans JP"/>
                <a:cs typeface="Noto Sans JP"/>
                <a:sym typeface="Noto Sans JP"/>
              </a:rPr>
              <a:t>（5分程度）</a:t>
            </a:r>
            <a:endParaRPr b="1" sz="1600">
              <a:solidFill>
                <a:srgbClr val="434343"/>
              </a:solidFill>
              <a:latin typeface="Noto Sans JP"/>
              <a:ea typeface="Noto Sans JP"/>
              <a:cs typeface="Noto Sans JP"/>
              <a:sym typeface="Noto Sans JP"/>
            </a:endParaRPr>
          </a:p>
        </p:txBody>
      </p:sp>
      <p:pic>
        <p:nvPicPr>
          <p:cNvPr id="377" name="Google Shape;377;p39"/>
          <p:cNvPicPr preferRelativeResize="0"/>
          <p:nvPr/>
        </p:nvPicPr>
        <p:blipFill>
          <a:blip r:embed="rId4">
            <a:alphaModFix/>
          </a:blip>
          <a:stretch>
            <a:fillRect/>
          </a:stretch>
        </p:blipFill>
        <p:spPr>
          <a:xfrm>
            <a:off x="3252788" y="1566863"/>
            <a:ext cx="2638425" cy="2619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382" name="Shape 382"/>
        <p:cNvGrpSpPr/>
        <p:nvPr/>
      </p:nvGrpSpPr>
      <p:grpSpPr>
        <a:xfrm>
          <a:off x="0" y="0"/>
          <a:ext cx="0" cy="0"/>
          <a:chOff x="0" y="0"/>
          <a:chExt cx="0" cy="0"/>
        </a:xfrm>
      </p:grpSpPr>
      <p:pic>
        <p:nvPicPr>
          <p:cNvPr descr="preencoded.png" id="383" name="Google Shape;383;p40"/>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384" name="Google Shape;384;p40"/>
          <p:cNvSpPr/>
          <p:nvPr/>
        </p:nvSpPr>
        <p:spPr>
          <a:xfrm>
            <a:off x="148501" y="186518"/>
            <a:ext cx="60408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2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効果的なAIへの指示「プロンプト」の書き方～プロンプトのコツ8選～</a:t>
            </a:r>
            <a:endParaRPr b="1" i="0" sz="1300" u="none" cap="none" strike="noStrike">
              <a:solidFill>
                <a:srgbClr val="333333"/>
              </a:solidFill>
              <a:latin typeface="Noto Sans JP"/>
              <a:ea typeface="Noto Sans JP"/>
              <a:cs typeface="Noto Sans JP"/>
              <a:sym typeface="Noto Sans JP"/>
            </a:endParaRPr>
          </a:p>
        </p:txBody>
      </p:sp>
      <p:sp>
        <p:nvSpPr>
          <p:cNvPr id="385" name="Google Shape;385;p40"/>
          <p:cNvSpPr/>
          <p:nvPr/>
        </p:nvSpPr>
        <p:spPr>
          <a:xfrm>
            <a:off x="871200" y="687055"/>
            <a:ext cx="7842300" cy="3852900"/>
          </a:xfrm>
          <a:prstGeom prst="rect">
            <a:avLst/>
          </a:prstGeom>
          <a:noFill/>
          <a:ln>
            <a:noFill/>
          </a:ln>
        </p:spPr>
        <p:txBody>
          <a:bodyPr anchorCtr="0" anchor="ctr" bIns="49850" lIns="99725" spcFirstLastPara="1" rIns="99725" wrap="square" tIns="49850">
            <a:noAutofit/>
          </a:bodyPr>
          <a:lstStyle/>
          <a:p>
            <a:pPr indent="0" lvl="0" marL="0" marR="0" rtl="0" algn="l">
              <a:lnSpc>
                <a:spcPct val="146666"/>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効果的なプロンプトを書くためのコツ</a:t>
            </a:r>
            <a:endParaRPr b="0" i="0" sz="1600" u="none" cap="none" strike="noStrike">
              <a:solidFill>
                <a:schemeClr val="dk1"/>
              </a:solidFill>
              <a:latin typeface="Calibri"/>
              <a:ea typeface="Calibri"/>
              <a:cs typeface="Calibri"/>
              <a:sym typeface="Calibri"/>
            </a:endParaRPr>
          </a:p>
          <a:p>
            <a:pPr indent="0" lvl="0" marL="0" marR="0" rtl="0" algn="l">
              <a:lnSpc>
                <a:spcPct val="146666"/>
              </a:lnSpc>
              <a:spcBef>
                <a:spcPts val="0"/>
              </a:spcBef>
              <a:spcAft>
                <a:spcPts val="0"/>
              </a:spcAft>
              <a:buClr>
                <a:srgbClr val="000000"/>
              </a:buClr>
              <a:buSzPts val="1200"/>
              <a:buFont typeface="Arial"/>
              <a:buNone/>
            </a:pPr>
            <a:r>
              <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FF0000"/>
              </a:buClr>
              <a:buSzPts val="1600"/>
              <a:buFont typeface="Noto Sans JP"/>
              <a:buAutoNum type="arabicPeriod"/>
            </a:pPr>
            <a:r>
              <a:rPr b="1" i="0" lang="ja" sz="1600" u="none" cap="none" strike="noStrike">
                <a:solidFill>
                  <a:srgbClr val="FF0000"/>
                </a:solidFill>
                <a:latin typeface="Noto Sans JP"/>
                <a:ea typeface="Noto Sans JP"/>
                <a:cs typeface="Noto Sans JP"/>
                <a:sym typeface="Noto Sans JP"/>
              </a:rPr>
              <a:t>単語にこだわる</a:t>
            </a:r>
            <a:endParaRPr b="1" i="0" sz="1600" u="none" cap="none" strike="noStrike">
              <a:solidFill>
                <a:srgbClr val="FF0000"/>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AIが理解しやすい形式で書く※マークダウン形式</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役割を与える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明確な指示を書く</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文脈情報の提供</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タスクを段階的に分ける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考える時間を与える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実例を与える</a:t>
            </a:r>
            <a:endParaRPr b="1" i="0" sz="1600" u="none" cap="none" strike="noStrike">
              <a:solidFill>
                <a:srgbClr val="333333"/>
              </a:solidFill>
              <a:latin typeface="Noto Sans JP"/>
              <a:ea typeface="Noto Sans JP"/>
              <a:cs typeface="Noto Sans JP"/>
              <a:sym typeface="Noto Sans JP"/>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390" name="Shape 390"/>
        <p:cNvGrpSpPr/>
        <p:nvPr/>
      </p:nvGrpSpPr>
      <p:grpSpPr>
        <a:xfrm>
          <a:off x="0" y="0"/>
          <a:ext cx="0" cy="0"/>
          <a:chOff x="0" y="0"/>
          <a:chExt cx="0" cy="0"/>
        </a:xfrm>
      </p:grpSpPr>
      <p:pic>
        <p:nvPicPr>
          <p:cNvPr descr="preencoded.png" id="391" name="Google Shape;391;p41"/>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392" name="Google Shape;392;p41"/>
          <p:cNvSpPr/>
          <p:nvPr/>
        </p:nvSpPr>
        <p:spPr>
          <a:xfrm>
            <a:off x="148501" y="186518"/>
            <a:ext cx="60408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2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効果的なAIへの指示「プロンプト」の書き方～1.単語にこだわる～</a:t>
            </a:r>
            <a:endParaRPr b="1" i="0" sz="1300" u="none" cap="none" strike="noStrike">
              <a:solidFill>
                <a:srgbClr val="333333"/>
              </a:solidFill>
              <a:latin typeface="Noto Sans JP"/>
              <a:ea typeface="Noto Sans JP"/>
              <a:cs typeface="Noto Sans JP"/>
              <a:sym typeface="Noto Sans JP"/>
            </a:endParaRPr>
          </a:p>
        </p:txBody>
      </p:sp>
      <p:sp>
        <p:nvSpPr>
          <p:cNvPr id="393" name="Google Shape;393;p41"/>
          <p:cNvSpPr/>
          <p:nvPr/>
        </p:nvSpPr>
        <p:spPr>
          <a:xfrm>
            <a:off x="871274" y="677280"/>
            <a:ext cx="74016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3333"/>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例：「ラブレター書いて」</a:t>
            </a:r>
            <a:endParaRPr b="0" i="0" sz="1600" u="none" cap="none" strike="noStrike">
              <a:solidFill>
                <a:schemeClr val="dk1"/>
              </a:solidFill>
              <a:latin typeface="Calibri"/>
              <a:ea typeface="Calibri"/>
              <a:cs typeface="Calibri"/>
              <a:sym typeface="Calibri"/>
            </a:endParaRPr>
          </a:p>
        </p:txBody>
      </p:sp>
      <p:pic>
        <p:nvPicPr>
          <p:cNvPr id="394" name="Google Shape;394;p41"/>
          <p:cNvPicPr preferRelativeResize="0"/>
          <p:nvPr/>
        </p:nvPicPr>
        <p:blipFill rotWithShape="1">
          <a:blip r:embed="rId4">
            <a:alphaModFix/>
          </a:blip>
          <a:srcRect b="0" l="0" r="0" t="0"/>
          <a:stretch/>
        </p:blipFill>
        <p:spPr>
          <a:xfrm>
            <a:off x="2434473" y="1268335"/>
            <a:ext cx="4275224" cy="361400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399" name="Shape 399"/>
        <p:cNvGrpSpPr/>
        <p:nvPr/>
      </p:nvGrpSpPr>
      <p:grpSpPr>
        <a:xfrm>
          <a:off x="0" y="0"/>
          <a:ext cx="0" cy="0"/>
          <a:chOff x="0" y="0"/>
          <a:chExt cx="0" cy="0"/>
        </a:xfrm>
      </p:grpSpPr>
      <p:pic>
        <p:nvPicPr>
          <p:cNvPr descr="preencoded.png" id="400" name="Google Shape;400;p42"/>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401" name="Google Shape;401;p42"/>
          <p:cNvSpPr/>
          <p:nvPr/>
        </p:nvSpPr>
        <p:spPr>
          <a:xfrm>
            <a:off x="148501" y="186518"/>
            <a:ext cx="60408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2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効果的なAIへの指示「プロンプト」の書き方～1.単語にこだわる～</a:t>
            </a:r>
            <a:endParaRPr b="1" i="0" sz="1300" u="none" cap="none" strike="noStrike">
              <a:solidFill>
                <a:srgbClr val="333333"/>
              </a:solidFill>
              <a:latin typeface="Noto Sans JP"/>
              <a:ea typeface="Noto Sans JP"/>
              <a:cs typeface="Noto Sans JP"/>
              <a:sym typeface="Noto Sans JP"/>
            </a:endParaRPr>
          </a:p>
        </p:txBody>
      </p:sp>
      <p:sp>
        <p:nvSpPr>
          <p:cNvPr id="402" name="Google Shape;402;p42"/>
          <p:cNvSpPr/>
          <p:nvPr/>
        </p:nvSpPr>
        <p:spPr>
          <a:xfrm>
            <a:off x="871274" y="677280"/>
            <a:ext cx="74016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3333"/>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例：「紫式部、ラブレター書いて」</a:t>
            </a:r>
            <a:endParaRPr b="0" i="0" sz="1600" u="none" cap="none" strike="noStrike">
              <a:solidFill>
                <a:schemeClr val="dk1"/>
              </a:solidFill>
              <a:latin typeface="Calibri"/>
              <a:ea typeface="Calibri"/>
              <a:cs typeface="Calibri"/>
              <a:sym typeface="Calibri"/>
            </a:endParaRPr>
          </a:p>
        </p:txBody>
      </p:sp>
      <p:pic>
        <p:nvPicPr>
          <p:cNvPr id="403" name="Google Shape;403;p42"/>
          <p:cNvPicPr preferRelativeResize="0"/>
          <p:nvPr/>
        </p:nvPicPr>
        <p:blipFill rotWithShape="1">
          <a:blip r:embed="rId4">
            <a:alphaModFix/>
          </a:blip>
          <a:srcRect b="0" l="0" r="0" t="0"/>
          <a:stretch/>
        </p:blipFill>
        <p:spPr>
          <a:xfrm>
            <a:off x="2444031" y="1249353"/>
            <a:ext cx="4255929" cy="3614001"/>
          </a:xfrm>
          <a:prstGeom prst="rect">
            <a:avLst/>
          </a:prstGeom>
          <a:noFill/>
          <a:ln>
            <a:noFill/>
          </a:ln>
        </p:spPr>
      </p:pic>
      <p:sp>
        <p:nvSpPr>
          <p:cNvPr id="404" name="Google Shape;404;p42"/>
          <p:cNvSpPr/>
          <p:nvPr/>
        </p:nvSpPr>
        <p:spPr>
          <a:xfrm>
            <a:off x="5548225" y="2238514"/>
            <a:ext cx="4700100" cy="312000"/>
          </a:xfrm>
          <a:prstGeom prst="rect">
            <a:avLst/>
          </a:prstGeom>
          <a:noFill/>
          <a:ln>
            <a:noFill/>
          </a:ln>
        </p:spPr>
        <p:txBody>
          <a:bodyPr anchorCtr="0" anchor="t" bIns="49850" lIns="99725" spcFirstLastPara="1" rIns="99725" wrap="square" tIns="49850">
            <a:noAutofit/>
          </a:bodyPr>
          <a:lstStyle/>
          <a:p>
            <a:pPr indent="0" lvl="0" marL="0" marR="0" rtl="0" algn="ctr">
              <a:lnSpc>
                <a:spcPct val="146153"/>
              </a:lnSpc>
              <a:spcBef>
                <a:spcPts val="0"/>
              </a:spcBef>
              <a:spcAft>
                <a:spcPts val="0"/>
              </a:spcAft>
              <a:buClr>
                <a:srgbClr val="000000"/>
              </a:buClr>
              <a:buSzPts val="1100"/>
              <a:buFont typeface="Arial"/>
              <a:buNone/>
            </a:pPr>
            <a:r>
              <a:rPr b="1" i="0" lang="ja" sz="1100" u="none" cap="none" strike="noStrike">
                <a:solidFill>
                  <a:srgbClr val="FF0000"/>
                </a:solidFill>
                <a:latin typeface="Noto Sans JP"/>
                <a:ea typeface="Noto Sans JP"/>
                <a:cs typeface="Noto Sans JP"/>
                <a:sym typeface="Noto Sans JP"/>
              </a:rPr>
              <a:t>「紫式部」という単語が入るだけで</a:t>
            </a:r>
            <a:endParaRPr b="1" i="0" sz="1100" u="none" cap="none" strike="noStrike">
              <a:solidFill>
                <a:srgbClr val="FF0000"/>
              </a:solidFill>
              <a:latin typeface="Noto Sans JP"/>
              <a:ea typeface="Noto Sans JP"/>
              <a:cs typeface="Noto Sans JP"/>
              <a:sym typeface="Noto Sans JP"/>
            </a:endParaRPr>
          </a:p>
          <a:p>
            <a:pPr indent="0" lvl="0" marL="0" marR="0" rtl="0" algn="ctr">
              <a:lnSpc>
                <a:spcPct val="146153"/>
              </a:lnSpc>
              <a:spcBef>
                <a:spcPts val="0"/>
              </a:spcBef>
              <a:spcAft>
                <a:spcPts val="0"/>
              </a:spcAft>
              <a:buClr>
                <a:srgbClr val="000000"/>
              </a:buClr>
              <a:buSzPts val="1100"/>
              <a:buFont typeface="Arial"/>
              <a:buNone/>
            </a:pPr>
            <a:r>
              <a:rPr b="1" i="0" lang="ja" sz="1100" u="none" cap="none" strike="noStrike">
                <a:solidFill>
                  <a:srgbClr val="FF0000"/>
                </a:solidFill>
                <a:latin typeface="Noto Sans JP"/>
                <a:ea typeface="Noto Sans JP"/>
                <a:cs typeface="Noto Sans JP"/>
                <a:sym typeface="Noto Sans JP"/>
              </a:rPr>
              <a:t>全然違う出力になる</a:t>
            </a:r>
            <a:endParaRPr b="1" i="0" sz="1100" u="none" cap="none" strike="noStrike">
              <a:solidFill>
                <a:srgbClr val="FF0000"/>
              </a:solidFill>
              <a:latin typeface="Noto Sans JP"/>
              <a:ea typeface="Noto Sans JP"/>
              <a:cs typeface="Noto Sans JP"/>
              <a:sym typeface="Noto Sans JP"/>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6" name="Shape 146"/>
        <p:cNvGrpSpPr/>
        <p:nvPr/>
      </p:nvGrpSpPr>
      <p:grpSpPr>
        <a:xfrm>
          <a:off x="0" y="0"/>
          <a:ext cx="0" cy="0"/>
          <a:chOff x="0" y="0"/>
          <a:chExt cx="0" cy="0"/>
        </a:xfrm>
      </p:grpSpPr>
      <p:sp>
        <p:nvSpPr>
          <p:cNvPr id="147" name="Google Shape;147;p16"/>
          <p:cNvSpPr/>
          <p:nvPr/>
        </p:nvSpPr>
        <p:spPr>
          <a:xfrm>
            <a:off x="148490" y="193582"/>
            <a:ext cx="5600700" cy="186900"/>
          </a:xfrm>
          <a:prstGeom prst="rect">
            <a:avLst/>
          </a:prstGeom>
          <a:noFill/>
          <a:ln>
            <a:noFill/>
          </a:ln>
        </p:spPr>
        <p:txBody>
          <a:bodyPr anchorCtr="0" anchor="ctr" bIns="45700" lIns="91425" spcFirstLastPara="1" rIns="91425" wrap="square" tIns="45700">
            <a:noAutofit/>
          </a:bodyPr>
          <a:lstStyle/>
          <a:p>
            <a:pPr indent="0" lvl="0" marL="0" rtl="0" algn="l">
              <a:lnSpc>
                <a:spcPct val="146666"/>
              </a:lnSpc>
              <a:spcBef>
                <a:spcPts val="0"/>
              </a:spcBef>
              <a:spcAft>
                <a:spcPts val="0"/>
              </a:spcAft>
              <a:buSzPts val="1100"/>
              <a:buNone/>
            </a:pPr>
            <a:r>
              <a:rPr b="1" lang="ja" sz="1200">
                <a:solidFill>
                  <a:srgbClr val="434343"/>
                </a:solidFill>
                <a:latin typeface="Noto Sans JP"/>
                <a:ea typeface="Noto Sans JP"/>
                <a:cs typeface="Noto Sans JP"/>
                <a:sym typeface="Noto Sans JP"/>
              </a:rPr>
              <a:t>今回のゴール設定</a:t>
            </a:r>
            <a:endParaRPr b="1" sz="1500">
              <a:solidFill>
                <a:srgbClr val="434343"/>
              </a:solidFill>
              <a:latin typeface="Noto Sans JP"/>
              <a:ea typeface="Noto Sans JP"/>
              <a:cs typeface="Noto Sans JP"/>
              <a:sym typeface="Noto Sans JP"/>
            </a:endParaRPr>
          </a:p>
        </p:txBody>
      </p:sp>
      <p:pic>
        <p:nvPicPr>
          <p:cNvPr descr="preencoded.png" id="148" name="Google Shape;148;p16"/>
          <p:cNvPicPr preferRelativeResize="0"/>
          <p:nvPr/>
        </p:nvPicPr>
        <p:blipFill rotWithShape="1">
          <a:blip r:embed="rId3">
            <a:alphaModFix/>
          </a:blip>
          <a:srcRect b="0" l="0" r="0" t="0"/>
          <a:stretch/>
        </p:blipFill>
        <p:spPr>
          <a:xfrm>
            <a:off x="128205" y="176645"/>
            <a:ext cx="20784" cy="259772"/>
          </a:xfrm>
          <a:prstGeom prst="rect">
            <a:avLst/>
          </a:prstGeom>
          <a:noFill/>
          <a:ln>
            <a:noFill/>
          </a:ln>
        </p:spPr>
      </p:pic>
      <p:cxnSp>
        <p:nvCxnSpPr>
          <p:cNvPr id="149" name="Google Shape;149;p16"/>
          <p:cNvCxnSpPr/>
          <p:nvPr/>
        </p:nvCxnSpPr>
        <p:spPr>
          <a:xfrm>
            <a:off x="274725" y="4746125"/>
            <a:ext cx="8547300" cy="0"/>
          </a:xfrm>
          <a:prstGeom prst="straightConnector1">
            <a:avLst/>
          </a:prstGeom>
          <a:noFill/>
          <a:ln cap="flat" cmpd="sng" w="38100">
            <a:solidFill>
              <a:srgbClr val="00AFB2"/>
            </a:solidFill>
            <a:prstDash val="solid"/>
            <a:round/>
            <a:headEnd len="med" w="med" type="none"/>
            <a:tailEnd len="med" w="med" type="none"/>
          </a:ln>
        </p:spPr>
      </p:cxnSp>
      <p:sp>
        <p:nvSpPr>
          <p:cNvPr id="150" name="Google Shape;150;p16"/>
          <p:cNvSpPr txBox="1"/>
          <p:nvPr/>
        </p:nvSpPr>
        <p:spPr>
          <a:xfrm>
            <a:off x="8306399" y="47394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sz="1000">
                <a:solidFill>
                  <a:srgbClr val="595959"/>
                </a:solidFill>
              </a:rPr>
              <a:t>‹#›</a:t>
            </a:fld>
            <a:endParaRPr sz="1000">
              <a:solidFill>
                <a:srgbClr val="595959"/>
              </a:solidFill>
            </a:endParaRPr>
          </a:p>
        </p:txBody>
      </p:sp>
      <p:sp>
        <p:nvSpPr>
          <p:cNvPr id="151" name="Google Shape;151;p16"/>
          <p:cNvSpPr/>
          <p:nvPr/>
        </p:nvSpPr>
        <p:spPr>
          <a:xfrm>
            <a:off x="-159900" y="450846"/>
            <a:ext cx="9463800" cy="736800"/>
          </a:xfrm>
          <a:prstGeom prst="rect">
            <a:avLst/>
          </a:prstGeom>
          <a:noFill/>
          <a:ln>
            <a:noFill/>
          </a:ln>
        </p:spPr>
        <p:txBody>
          <a:bodyPr anchorCtr="0" anchor="ctr" bIns="45700" lIns="91425" spcFirstLastPara="1" rIns="91425" wrap="square" tIns="45700">
            <a:noAutofit/>
          </a:bodyPr>
          <a:lstStyle/>
          <a:p>
            <a:pPr indent="0" lvl="0" marL="0" rtl="0" algn="ctr">
              <a:lnSpc>
                <a:spcPct val="130000"/>
              </a:lnSpc>
              <a:spcBef>
                <a:spcPts val="0"/>
              </a:spcBef>
              <a:spcAft>
                <a:spcPts val="0"/>
              </a:spcAft>
              <a:buSzPts val="1100"/>
              <a:buNone/>
            </a:pPr>
            <a:r>
              <a:rPr b="1" lang="ja" sz="1600">
                <a:solidFill>
                  <a:srgbClr val="434343"/>
                </a:solidFill>
                <a:latin typeface="Noto Sans JP"/>
                <a:ea typeface="Noto Sans JP"/>
                <a:cs typeface="Noto Sans JP"/>
                <a:sym typeface="Noto Sans JP"/>
              </a:rPr>
              <a:t>本日のゴールを以下のように設定します。</a:t>
            </a:r>
            <a:endParaRPr b="1" sz="1600">
              <a:solidFill>
                <a:srgbClr val="434343"/>
              </a:solidFill>
              <a:latin typeface="Noto Sans JP"/>
              <a:ea typeface="Noto Sans JP"/>
              <a:cs typeface="Noto Sans JP"/>
              <a:sym typeface="Noto Sans JP"/>
            </a:endParaRPr>
          </a:p>
        </p:txBody>
      </p:sp>
      <p:sp>
        <p:nvSpPr>
          <p:cNvPr id="152" name="Google Shape;152;p16"/>
          <p:cNvSpPr txBox="1"/>
          <p:nvPr/>
        </p:nvSpPr>
        <p:spPr>
          <a:xfrm>
            <a:off x="1521900" y="1716700"/>
            <a:ext cx="61002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1200"/>
              </a:spcBef>
              <a:spcAft>
                <a:spcPts val="0"/>
              </a:spcAft>
              <a:buClr>
                <a:srgbClr val="434343"/>
              </a:buClr>
              <a:buSzPts val="1400"/>
              <a:buFont typeface="Noto Sans JP"/>
              <a:buChar char="●"/>
            </a:pPr>
            <a:r>
              <a:rPr b="1" lang="ja">
                <a:solidFill>
                  <a:srgbClr val="434343"/>
                </a:solidFill>
                <a:latin typeface="Noto Sans JP"/>
                <a:ea typeface="Noto Sans JP"/>
                <a:cs typeface="Noto Sans JP"/>
                <a:sym typeface="Noto Sans JP"/>
              </a:rPr>
              <a:t>⽣成AIを使いこなすためのテクニックを習得すること</a:t>
            </a:r>
            <a:endParaRPr b="1">
              <a:solidFill>
                <a:srgbClr val="434343"/>
              </a:solidFill>
              <a:latin typeface="Noto Sans JP"/>
              <a:ea typeface="Noto Sans JP"/>
              <a:cs typeface="Noto Sans JP"/>
              <a:sym typeface="Noto Sans JP"/>
            </a:endParaRPr>
          </a:p>
          <a:p>
            <a:pPr indent="-317500" lvl="0" marL="457200" rtl="0" algn="l">
              <a:lnSpc>
                <a:spcPct val="200000"/>
              </a:lnSpc>
              <a:spcBef>
                <a:spcPts val="0"/>
              </a:spcBef>
              <a:spcAft>
                <a:spcPts val="0"/>
              </a:spcAft>
              <a:buClr>
                <a:srgbClr val="434343"/>
              </a:buClr>
              <a:buSzPts val="1400"/>
              <a:buFont typeface="Noto Sans JP"/>
              <a:buChar char="●"/>
            </a:pPr>
            <a:r>
              <a:rPr b="1" lang="ja">
                <a:solidFill>
                  <a:srgbClr val="434343"/>
                </a:solidFill>
                <a:latin typeface="Noto Sans JP"/>
                <a:ea typeface="Noto Sans JP"/>
                <a:cs typeface="Noto Sans JP"/>
                <a:sym typeface="Noto Sans JP"/>
              </a:rPr>
              <a:t>より実践的な活⽤ケースを理解すること</a:t>
            </a:r>
            <a:endParaRPr b="1">
              <a:solidFill>
                <a:srgbClr val="434343"/>
              </a:solidFill>
              <a:latin typeface="Noto Sans JP"/>
              <a:ea typeface="Noto Sans JP"/>
              <a:cs typeface="Noto Sans JP"/>
              <a:sym typeface="Noto Sans JP"/>
            </a:endParaRPr>
          </a:p>
          <a:p>
            <a:pPr indent="-317500" lvl="0" marL="457200" rtl="0" algn="l">
              <a:lnSpc>
                <a:spcPct val="200000"/>
              </a:lnSpc>
              <a:spcBef>
                <a:spcPts val="0"/>
              </a:spcBef>
              <a:spcAft>
                <a:spcPts val="0"/>
              </a:spcAft>
              <a:buClr>
                <a:srgbClr val="434343"/>
              </a:buClr>
              <a:buSzPts val="1400"/>
              <a:buFont typeface="Noto Sans JP"/>
              <a:buChar char="●"/>
            </a:pPr>
            <a:r>
              <a:rPr b="1" lang="ja">
                <a:solidFill>
                  <a:srgbClr val="434343"/>
                </a:solidFill>
                <a:latin typeface="Noto Sans JP"/>
                <a:ea typeface="Noto Sans JP"/>
                <a:cs typeface="Noto Sans JP"/>
                <a:sym typeface="Noto Sans JP"/>
              </a:rPr>
              <a:t>タスクごとのツールの使い分けについて知ること</a:t>
            </a:r>
            <a:endParaRPr b="1">
              <a:solidFill>
                <a:srgbClr val="434343"/>
              </a:solidFill>
              <a:latin typeface="Noto Sans JP"/>
              <a:ea typeface="Noto Sans JP"/>
              <a:cs typeface="Noto Sans JP"/>
              <a:sym typeface="Noto Sans JP"/>
            </a:endParaRPr>
          </a:p>
          <a:p>
            <a:pPr indent="-317500" lvl="0" marL="457200" rtl="0" algn="l">
              <a:lnSpc>
                <a:spcPct val="200000"/>
              </a:lnSpc>
              <a:spcBef>
                <a:spcPts val="0"/>
              </a:spcBef>
              <a:spcAft>
                <a:spcPts val="0"/>
              </a:spcAft>
              <a:buClr>
                <a:srgbClr val="434343"/>
              </a:buClr>
              <a:buSzPts val="1400"/>
              <a:buFont typeface="Noto Sans JP"/>
              <a:buChar char="●"/>
            </a:pPr>
            <a:r>
              <a:rPr b="1" lang="ja">
                <a:solidFill>
                  <a:srgbClr val="434343"/>
                </a:solidFill>
                <a:latin typeface="Noto Sans JP"/>
                <a:ea typeface="Noto Sans JP"/>
                <a:cs typeface="Noto Sans JP"/>
                <a:sym typeface="Noto Sans JP"/>
              </a:rPr>
              <a:t>新しい情報のキャッチアップ方法について</a:t>
            </a:r>
            <a:r>
              <a:rPr b="1" lang="ja">
                <a:solidFill>
                  <a:srgbClr val="434343"/>
                </a:solidFill>
                <a:latin typeface="Noto Sans JP"/>
                <a:ea typeface="Noto Sans JP"/>
                <a:cs typeface="Noto Sans JP"/>
                <a:sym typeface="Noto Sans JP"/>
              </a:rPr>
              <a:t>共有すること</a:t>
            </a:r>
            <a:endParaRPr b="1">
              <a:solidFill>
                <a:srgbClr val="434343"/>
              </a:solidFill>
              <a:latin typeface="Noto Sans JP"/>
              <a:ea typeface="Noto Sans JP"/>
              <a:cs typeface="Noto Sans JP"/>
              <a:sym typeface="Noto Sans JP"/>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409" name="Shape 409"/>
        <p:cNvGrpSpPr/>
        <p:nvPr/>
      </p:nvGrpSpPr>
      <p:grpSpPr>
        <a:xfrm>
          <a:off x="0" y="0"/>
          <a:ext cx="0" cy="0"/>
          <a:chOff x="0" y="0"/>
          <a:chExt cx="0" cy="0"/>
        </a:xfrm>
      </p:grpSpPr>
      <p:pic>
        <p:nvPicPr>
          <p:cNvPr descr="preencoded.png" id="410" name="Google Shape;410;p43"/>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411" name="Google Shape;411;p43"/>
          <p:cNvSpPr/>
          <p:nvPr/>
        </p:nvSpPr>
        <p:spPr>
          <a:xfrm>
            <a:off x="148501" y="186518"/>
            <a:ext cx="60408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2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効果的なAIへの指示「プロンプト」の書き方～1.単語にこだわる～</a:t>
            </a:r>
            <a:endParaRPr b="1" i="0" sz="1300" u="none" cap="none" strike="noStrike">
              <a:solidFill>
                <a:srgbClr val="333333"/>
              </a:solidFill>
              <a:latin typeface="Noto Sans JP"/>
              <a:ea typeface="Noto Sans JP"/>
              <a:cs typeface="Noto Sans JP"/>
              <a:sym typeface="Noto Sans JP"/>
            </a:endParaRPr>
          </a:p>
        </p:txBody>
      </p:sp>
      <p:sp>
        <p:nvSpPr>
          <p:cNvPr id="412" name="Google Shape;412;p43"/>
          <p:cNvSpPr/>
          <p:nvPr/>
        </p:nvSpPr>
        <p:spPr>
          <a:xfrm>
            <a:off x="871274" y="677280"/>
            <a:ext cx="74016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3333"/>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それぞれのプロンプトに対して、確率的に最も続きそうな文章を出してくる</a:t>
            </a:r>
            <a:endParaRPr b="0" i="0" sz="1600" u="none" cap="none" strike="noStrike">
              <a:solidFill>
                <a:schemeClr val="dk1"/>
              </a:solidFill>
              <a:latin typeface="Calibri"/>
              <a:ea typeface="Calibri"/>
              <a:cs typeface="Calibri"/>
              <a:sym typeface="Calibri"/>
            </a:endParaRPr>
          </a:p>
        </p:txBody>
      </p:sp>
      <p:sp>
        <p:nvSpPr>
          <p:cNvPr id="413" name="Google Shape;413;p43"/>
          <p:cNvSpPr/>
          <p:nvPr/>
        </p:nvSpPr>
        <p:spPr>
          <a:xfrm>
            <a:off x="704127" y="1617082"/>
            <a:ext cx="3183600" cy="569400"/>
          </a:xfrm>
          <a:prstGeom prst="rect">
            <a:avLst/>
          </a:prstGeom>
          <a:solidFill>
            <a:srgbClr val="00AFB2"/>
          </a:solidFill>
          <a:ln>
            <a:noFill/>
          </a:ln>
        </p:spPr>
        <p:txBody>
          <a:bodyPr anchorCtr="0" anchor="ctr" bIns="99725" lIns="99725" spcFirstLastPara="1" rIns="99725" wrap="square" tIns="99725">
            <a:noAutofit/>
          </a:bodyPr>
          <a:lstStyle/>
          <a:p>
            <a:pPr indent="0" lvl="0" marL="0" marR="0" rtl="0" algn="ctr">
              <a:lnSpc>
                <a:spcPct val="100000"/>
              </a:lnSpc>
              <a:spcBef>
                <a:spcPts val="0"/>
              </a:spcBef>
              <a:spcAft>
                <a:spcPts val="0"/>
              </a:spcAft>
              <a:buClr>
                <a:srgbClr val="000000"/>
              </a:buClr>
              <a:buSzPts val="1500"/>
              <a:buFont typeface="Arial"/>
              <a:buNone/>
            </a:pPr>
            <a:r>
              <a:rPr b="1" i="0" lang="ja" sz="1500" u="none" cap="none" strike="noStrike">
                <a:solidFill>
                  <a:schemeClr val="lt1"/>
                </a:solidFill>
                <a:latin typeface="Noto Sans JP"/>
                <a:ea typeface="Noto Sans JP"/>
                <a:cs typeface="Noto Sans JP"/>
                <a:sym typeface="Noto Sans JP"/>
              </a:rPr>
              <a:t>「ラブレター書いて」</a:t>
            </a:r>
            <a:endParaRPr b="1" i="0" sz="1500" u="none" cap="none" strike="noStrike">
              <a:solidFill>
                <a:schemeClr val="lt1"/>
              </a:solidFill>
              <a:latin typeface="Noto Sans JP"/>
              <a:ea typeface="Noto Sans JP"/>
              <a:cs typeface="Noto Sans JP"/>
              <a:sym typeface="Noto Sans JP"/>
            </a:endParaRPr>
          </a:p>
        </p:txBody>
      </p:sp>
      <p:sp>
        <p:nvSpPr>
          <p:cNvPr id="414" name="Google Shape;414;p43"/>
          <p:cNvSpPr/>
          <p:nvPr/>
        </p:nvSpPr>
        <p:spPr>
          <a:xfrm>
            <a:off x="5036427" y="1617082"/>
            <a:ext cx="3183600" cy="569400"/>
          </a:xfrm>
          <a:prstGeom prst="rect">
            <a:avLst/>
          </a:prstGeom>
          <a:solidFill>
            <a:srgbClr val="00AFB2"/>
          </a:solidFill>
          <a:ln>
            <a:noFill/>
          </a:ln>
        </p:spPr>
        <p:txBody>
          <a:bodyPr anchorCtr="0" anchor="ctr" bIns="99725" lIns="99725" spcFirstLastPara="1" rIns="99725" wrap="square" tIns="99725">
            <a:noAutofit/>
          </a:bodyPr>
          <a:lstStyle/>
          <a:p>
            <a:pPr indent="0" lvl="0" marL="0" marR="0" rtl="0" algn="ctr">
              <a:lnSpc>
                <a:spcPct val="100000"/>
              </a:lnSpc>
              <a:spcBef>
                <a:spcPts val="0"/>
              </a:spcBef>
              <a:spcAft>
                <a:spcPts val="0"/>
              </a:spcAft>
              <a:buClr>
                <a:srgbClr val="000000"/>
              </a:buClr>
              <a:buSzPts val="1500"/>
              <a:buFont typeface="Arial"/>
              <a:buNone/>
            </a:pPr>
            <a:r>
              <a:rPr b="1" i="0" lang="ja" sz="1500" u="none" cap="none" strike="noStrike">
                <a:solidFill>
                  <a:schemeClr val="lt1"/>
                </a:solidFill>
                <a:latin typeface="Noto Sans JP"/>
                <a:ea typeface="Noto Sans JP"/>
                <a:cs typeface="Noto Sans JP"/>
                <a:sym typeface="Noto Sans JP"/>
              </a:rPr>
              <a:t>「紫式部、ラブレター書いて」</a:t>
            </a:r>
            <a:endParaRPr b="1" i="0" sz="1500" u="none" cap="none" strike="noStrike">
              <a:solidFill>
                <a:schemeClr val="lt1"/>
              </a:solidFill>
              <a:latin typeface="Noto Sans JP"/>
              <a:ea typeface="Noto Sans JP"/>
              <a:cs typeface="Noto Sans JP"/>
              <a:sym typeface="Noto Sans JP"/>
            </a:endParaRPr>
          </a:p>
        </p:txBody>
      </p:sp>
      <p:sp>
        <p:nvSpPr>
          <p:cNvPr id="415" name="Google Shape;415;p43"/>
          <p:cNvSpPr txBox="1"/>
          <p:nvPr/>
        </p:nvSpPr>
        <p:spPr>
          <a:xfrm>
            <a:off x="704127" y="2677636"/>
            <a:ext cx="3183600" cy="1892400"/>
          </a:xfrm>
          <a:prstGeom prst="rect">
            <a:avLst/>
          </a:prstGeom>
          <a:noFill/>
          <a:ln>
            <a:noFill/>
          </a:ln>
        </p:spPr>
        <p:txBody>
          <a:bodyPr anchorCtr="0" anchor="t" bIns="99725" lIns="99725" spcFirstLastPara="1" rIns="99725" wrap="square" tIns="99725">
            <a:spAutoFit/>
          </a:bodyPr>
          <a:lstStyle/>
          <a:p>
            <a:pPr indent="-342900" lvl="0" marL="495300" marR="0" rtl="0" algn="l">
              <a:lnSpc>
                <a:spcPct val="146666"/>
              </a:lnSpc>
              <a:spcBef>
                <a:spcPts val="0"/>
              </a:spcBef>
              <a:spcAft>
                <a:spcPts val="0"/>
              </a:spcAft>
              <a:buClr>
                <a:srgbClr val="333333"/>
              </a:buClr>
              <a:buSzPts val="1600"/>
              <a:buFont typeface="Noto Sans JP"/>
              <a:buChar char="●"/>
            </a:pPr>
            <a:r>
              <a:rPr b="1" i="0" lang="ja" sz="1600" u="none" cap="none" strike="noStrike">
                <a:solidFill>
                  <a:srgbClr val="333333"/>
                </a:solidFill>
                <a:latin typeface="Noto Sans JP"/>
                <a:ea typeface="Noto Sans JP"/>
                <a:cs typeface="Noto Sans JP"/>
                <a:sym typeface="Noto Sans JP"/>
              </a:rPr>
              <a:t>心の中にある感情</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Char char="●"/>
            </a:pPr>
            <a:r>
              <a:rPr b="1" i="0" lang="ja" sz="1600" u="none" cap="none" strike="noStrike">
                <a:solidFill>
                  <a:srgbClr val="333333"/>
                </a:solidFill>
                <a:latin typeface="Noto Sans JP"/>
                <a:ea typeface="Noto Sans JP"/>
                <a:cs typeface="Noto Sans JP"/>
                <a:sym typeface="Noto Sans JP"/>
              </a:rPr>
              <a:t>あなたへの想い</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Char char="●"/>
            </a:pPr>
            <a:r>
              <a:rPr b="1" i="0" lang="ja" sz="1600" u="none" cap="none" strike="noStrike">
                <a:solidFill>
                  <a:srgbClr val="333333"/>
                </a:solidFill>
                <a:latin typeface="Noto Sans JP"/>
                <a:ea typeface="Noto Sans JP"/>
                <a:cs typeface="Noto Sans JP"/>
                <a:sym typeface="Noto Sans JP"/>
              </a:rPr>
              <a:t>大切</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Char char="●"/>
            </a:pPr>
            <a:r>
              <a:rPr b="1" i="0" lang="ja" sz="1600" u="none" cap="none" strike="noStrike">
                <a:solidFill>
                  <a:srgbClr val="333333"/>
                </a:solidFill>
                <a:latin typeface="Noto Sans JP"/>
                <a:ea typeface="Noto Sans JP"/>
                <a:cs typeface="Noto Sans JP"/>
                <a:sym typeface="Noto Sans JP"/>
              </a:rPr>
              <a:t>素晴らしい未来</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Char char="●"/>
            </a:pPr>
            <a:r>
              <a:rPr b="1" i="0" lang="ja" sz="1600" u="none" cap="none" strike="noStrike">
                <a:solidFill>
                  <a:srgbClr val="333333"/>
                </a:solidFill>
                <a:latin typeface="Noto Sans JP"/>
                <a:ea typeface="Noto Sans JP"/>
                <a:cs typeface="Noto Sans JP"/>
                <a:sym typeface="Noto Sans JP"/>
              </a:rPr>
              <a:t>愛を込めて</a:t>
            </a:r>
            <a:endParaRPr b="1" i="0" sz="1600" u="none" cap="none" strike="noStrike">
              <a:solidFill>
                <a:srgbClr val="333333"/>
              </a:solidFill>
              <a:latin typeface="Noto Sans JP"/>
              <a:ea typeface="Noto Sans JP"/>
              <a:cs typeface="Noto Sans JP"/>
              <a:sym typeface="Noto Sans JP"/>
            </a:endParaRPr>
          </a:p>
        </p:txBody>
      </p:sp>
      <p:sp>
        <p:nvSpPr>
          <p:cNvPr id="416" name="Google Shape;416;p43"/>
          <p:cNvSpPr txBox="1"/>
          <p:nvPr/>
        </p:nvSpPr>
        <p:spPr>
          <a:xfrm>
            <a:off x="5036427" y="2677636"/>
            <a:ext cx="3183600" cy="1892400"/>
          </a:xfrm>
          <a:prstGeom prst="rect">
            <a:avLst/>
          </a:prstGeom>
          <a:noFill/>
          <a:ln>
            <a:noFill/>
          </a:ln>
        </p:spPr>
        <p:txBody>
          <a:bodyPr anchorCtr="0" anchor="t" bIns="99725" lIns="99725" spcFirstLastPara="1" rIns="99725" wrap="square" tIns="99725">
            <a:spAutoFit/>
          </a:bodyPr>
          <a:lstStyle/>
          <a:p>
            <a:pPr indent="-342900" lvl="0" marL="495300" marR="0" rtl="0" algn="l">
              <a:lnSpc>
                <a:spcPct val="146666"/>
              </a:lnSpc>
              <a:spcBef>
                <a:spcPts val="0"/>
              </a:spcBef>
              <a:spcAft>
                <a:spcPts val="0"/>
              </a:spcAft>
              <a:buClr>
                <a:srgbClr val="333333"/>
              </a:buClr>
              <a:buSzPts val="1600"/>
              <a:buFont typeface="Noto Sans JP"/>
              <a:buChar char="●"/>
            </a:pPr>
            <a:r>
              <a:rPr b="1" i="0" lang="ja" sz="1600" u="none" cap="none" strike="noStrike">
                <a:solidFill>
                  <a:srgbClr val="333333"/>
                </a:solidFill>
                <a:latin typeface="Noto Sans JP"/>
                <a:ea typeface="Noto Sans JP"/>
                <a:cs typeface="Noto Sans JP"/>
                <a:sym typeface="Noto Sans JP"/>
              </a:rPr>
              <a:t>いと尊き人</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Char char="●"/>
            </a:pPr>
            <a:r>
              <a:rPr b="1" i="0" lang="ja" sz="1600" u="none" cap="none" strike="noStrike">
                <a:solidFill>
                  <a:srgbClr val="333333"/>
                </a:solidFill>
                <a:latin typeface="Noto Sans JP"/>
                <a:ea typeface="Noto Sans JP"/>
                <a:cs typeface="Noto Sans JP"/>
                <a:sym typeface="Noto Sans JP"/>
              </a:rPr>
              <a:t>優雅なる姿</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Char char="●"/>
            </a:pPr>
            <a:r>
              <a:rPr b="1" i="0" lang="ja" sz="1600" u="none" cap="none" strike="noStrike">
                <a:solidFill>
                  <a:srgbClr val="333333"/>
                </a:solidFill>
                <a:latin typeface="Noto Sans JP"/>
                <a:ea typeface="Noto Sans JP"/>
                <a:cs typeface="Noto Sans JP"/>
                <a:sym typeface="Noto Sans JP"/>
              </a:rPr>
              <a:t>まるで桜の花が咲き誇る春のごとく</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Char char="●"/>
            </a:pPr>
            <a:r>
              <a:rPr b="1" i="0" lang="ja" sz="1600" u="none" cap="none" strike="noStrike">
                <a:solidFill>
                  <a:srgbClr val="333333"/>
                </a:solidFill>
                <a:latin typeface="Noto Sans JP"/>
                <a:ea typeface="Noto Sans JP"/>
                <a:cs typeface="Noto Sans JP"/>
                <a:sym typeface="Noto Sans JP"/>
              </a:rPr>
              <a:t>わが真心</a:t>
            </a:r>
            <a:endParaRPr b="1" i="0" sz="1600" u="none" cap="none" strike="noStrike">
              <a:solidFill>
                <a:srgbClr val="333333"/>
              </a:solidFill>
              <a:latin typeface="Noto Sans JP"/>
              <a:ea typeface="Noto Sans JP"/>
              <a:cs typeface="Noto Sans JP"/>
              <a:sym typeface="Noto Sans JP"/>
            </a:endParaRPr>
          </a:p>
        </p:txBody>
      </p:sp>
      <p:pic>
        <p:nvPicPr>
          <p:cNvPr descr="preencoded.png" id="417" name="Google Shape;417;p43"/>
          <p:cNvPicPr preferRelativeResize="0"/>
          <p:nvPr/>
        </p:nvPicPr>
        <p:blipFill rotWithShape="1">
          <a:blip r:embed="rId4">
            <a:alphaModFix/>
          </a:blip>
          <a:srcRect b="0" l="0" r="0" t="0"/>
          <a:stretch/>
        </p:blipFill>
        <p:spPr>
          <a:xfrm>
            <a:off x="2092635" y="2339098"/>
            <a:ext cx="431888" cy="172756"/>
          </a:xfrm>
          <a:prstGeom prst="rect">
            <a:avLst/>
          </a:prstGeom>
          <a:noFill/>
          <a:ln>
            <a:noFill/>
          </a:ln>
        </p:spPr>
      </p:pic>
      <p:pic>
        <p:nvPicPr>
          <p:cNvPr descr="preencoded.png" id="418" name="Google Shape;418;p43"/>
          <p:cNvPicPr preferRelativeResize="0"/>
          <p:nvPr/>
        </p:nvPicPr>
        <p:blipFill rotWithShape="1">
          <a:blip r:embed="rId4">
            <a:alphaModFix/>
          </a:blip>
          <a:srcRect b="0" l="0" r="0" t="0"/>
          <a:stretch/>
        </p:blipFill>
        <p:spPr>
          <a:xfrm>
            <a:off x="6488891" y="2329608"/>
            <a:ext cx="431888" cy="17275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423" name="Shape 423"/>
        <p:cNvGrpSpPr/>
        <p:nvPr/>
      </p:nvGrpSpPr>
      <p:grpSpPr>
        <a:xfrm>
          <a:off x="0" y="0"/>
          <a:ext cx="0" cy="0"/>
          <a:chOff x="0" y="0"/>
          <a:chExt cx="0" cy="0"/>
        </a:xfrm>
      </p:grpSpPr>
      <p:pic>
        <p:nvPicPr>
          <p:cNvPr descr="preencoded.png" id="424" name="Google Shape;424;p44"/>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425" name="Google Shape;425;p44"/>
          <p:cNvSpPr/>
          <p:nvPr/>
        </p:nvSpPr>
        <p:spPr>
          <a:xfrm>
            <a:off x="148501" y="186518"/>
            <a:ext cx="60408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2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効果的なAIへの指示「プロンプト」の書き方～1.単語にこだわる～</a:t>
            </a:r>
            <a:endParaRPr b="1" i="0" sz="1300" u="none" cap="none" strike="noStrike">
              <a:solidFill>
                <a:srgbClr val="333333"/>
              </a:solidFill>
              <a:latin typeface="Noto Sans JP"/>
              <a:ea typeface="Noto Sans JP"/>
              <a:cs typeface="Noto Sans JP"/>
              <a:sym typeface="Noto Sans JP"/>
            </a:endParaRPr>
          </a:p>
        </p:txBody>
      </p:sp>
      <p:sp>
        <p:nvSpPr>
          <p:cNvPr id="426" name="Google Shape;426;p44"/>
          <p:cNvSpPr/>
          <p:nvPr/>
        </p:nvSpPr>
        <p:spPr>
          <a:xfrm>
            <a:off x="871274" y="677280"/>
            <a:ext cx="74016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3333"/>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プロンプトで言語空間を絞り込むことで特定の回答が得られる</a:t>
            </a:r>
            <a:endParaRPr b="0" i="0" sz="1600" u="none" cap="none" strike="noStrike">
              <a:solidFill>
                <a:schemeClr val="dk1"/>
              </a:solidFill>
              <a:latin typeface="Calibri"/>
              <a:ea typeface="Calibri"/>
              <a:cs typeface="Calibri"/>
              <a:sym typeface="Calibri"/>
            </a:endParaRPr>
          </a:p>
        </p:txBody>
      </p:sp>
      <p:sp>
        <p:nvSpPr>
          <p:cNvPr id="427" name="Google Shape;427;p44"/>
          <p:cNvSpPr/>
          <p:nvPr/>
        </p:nvSpPr>
        <p:spPr>
          <a:xfrm>
            <a:off x="1150200" y="1911245"/>
            <a:ext cx="2543100" cy="2448300"/>
          </a:xfrm>
          <a:prstGeom prst="ellipse">
            <a:avLst/>
          </a:prstGeom>
          <a:solidFill>
            <a:srgbClr val="00AFB2"/>
          </a:solidFill>
          <a:ln cap="flat" cmpd="sng" w="9525">
            <a:solidFill>
              <a:schemeClr val="dk2"/>
            </a:solidFill>
            <a:prstDash val="solid"/>
            <a:round/>
            <a:headEnd len="sm" w="sm" type="none"/>
            <a:tailEnd len="sm" w="sm" type="none"/>
          </a:ln>
        </p:spPr>
        <p:txBody>
          <a:bodyPr anchorCtr="0" anchor="ctr" bIns="99725" lIns="99725" spcFirstLastPara="1" rIns="99725" wrap="square" tIns="99725">
            <a:noAutofit/>
          </a:bodyPr>
          <a:lstStyle/>
          <a:p>
            <a:pPr indent="0" lvl="0" marL="0" marR="0" rtl="0" algn="ctr">
              <a:lnSpc>
                <a:spcPct val="100000"/>
              </a:lnSpc>
              <a:spcBef>
                <a:spcPts val="0"/>
              </a:spcBef>
              <a:spcAft>
                <a:spcPts val="0"/>
              </a:spcAft>
              <a:buClr>
                <a:srgbClr val="000000"/>
              </a:buClr>
              <a:buSzPts val="1500"/>
              <a:buFont typeface="Arial"/>
              <a:buNone/>
            </a:pPr>
            <a:r>
              <a:rPr b="1" i="0" lang="ja" sz="1500" u="none" cap="none" strike="noStrike">
                <a:solidFill>
                  <a:schemeClr val="lt1"/>
                </a:solidFill>
                <a:latin typeface="Noto Sans JP"/>
                <a:ea typeface="Noto Sans JP"/>
                <a:cs typeface="Noto Sans JP"/>
                <a:sym typeface="Noto Sans JP"/>
              </a:rPr>
              <a:t>ラブレターの</a:t>
            </a:r>
            <a:endParaRPr b="1" i="0" sz="1500" u="none" cap="none" strike="noStrike">
              <a:solidFill>
                <a:schemeClr val="lt1"/>
              </a:solidFill>
              <a:latin typeface="Noto Sans JP"/>
              <a:ea typeface="Noto Sans JP"/>
              <a:cs typeface="Noto Sans JP"/>
              <a:sym typeface="Noto Sans JP"/>
            </a:endParaRPr>
          </a:p>
          <a:p>
            <a:pPr indent="0" lvl="0" marL="0" marR="0" rtl="0" algn="ctr">
              <a:lnSpc>
                <a:spcPct val="100000"/>
              </a:lnSpc>
              <a:spcBef>
                <a:spcPts val="0"/>
              </a:spcBef>
              <a:spcAft>
                <a:spcPts val="0"/>
              </a:spcAft>
              <a:buClr>
                <a:srgbClr val="000000"/>
              </a:buClr>
              <a:buSzPts val="1500"/>
              <a:buFont typeface="Arial"/>
              <a:buNone/>
            </a:pPr>
            <a:r>
              <a:rPr b="1" i="0" lang="ja" sz="1500" u="none" cap="none" strike="noStrike">
                <a:solidFill>
                  <a:schemeClr val="lt1"/>
                </a:solidFill>
                <a:latin typeface="Noto Sans JP"/>
                <a:ea typeface="Noto Sans JP"/>
                <a:cs typeface="Noto Sans JP"/>
                <a:sym typeface="Noto Sans JP"/>
              </a:rPr>
              <a:t>言語空間</a:t>
            </a:r>
            <a:endParaRPr b="1" i="0" sz="1500" u="none" cap="none" strike="noStrike">
              <a:solidFill>
                <a:schemeClr val="lt1"/>
              </a:solidFill>
              <a:latin typeface="Noto Sans JP"/>
              <a:ea typeface="Noto Sans JP"/>
              <a:cs typeface="Noto Sans JP"/>
              <a:sym typeface="Noto Sans JP"/>
            </a:endParaRPr>
          </a:p>
        </p:txBody>
      </p:sp>
      <p:sp>
        <p:nvSpPr>
          <p:cNvPr id="428" name="Google Shape;428;p44"/>
          <p:cNvSpPr/>
          <p:nvPr/>
        </p:nvSpPr>
        <p:spPr>
          <a:xfrm>
            <a:off x="5425555" y="1911245"/>
            <a:ext cx="2543100" cy="2448300"/>
          </a:xfrm>
          <a:prstGeom prst="ellipse">
            <a:avLst/>
          </a:prstGeom>
          <a:solidFill>
            <a:srgbClr val="00AFB2"/>
          </a:solidFill>
          <a:ln cap="flat" cmpd="sng" w="9525">
            <a:solidFill>
              <a:schemeClr val="dk2"/>
            </a:solidFill>
            <a:prstDash val="solid"/>
            <a:round/>
            <a:headEnd len="sm" w="sm" type="none"/>
            <a:tailEnd len="sm" w="sm" type="none"/>
          </a:ln>
        </p:spPr>
        <p:txBody>
          <a:bodyPr anchorCtr="0" anchor="ctr" bIns="99725" lIns="99725" spcFirstLastPara="1" rIns="99725" wrap="square" tIns="99725">
            <a:noAutofit/>
          </a:bodyPr>
          <a:lstStyle/>
          <a:p>
            <a:pPr indent="0" lvl="0" marL="0" marR="0" rtl="0" algn="ctr">
              <a:lnSpc>
                <a:spcPct val="100000"/>
              </a:lnSpc>
              <a:spcBef>
                <a:spcPts val="0"/>
              </a:spcBef>
              <a:spcAft>
                <a:spcPts val="0"/>
              </a:spcAft>
              <a:buClr>
                <a:srgbClr val="000000"/>
              </a:buClr>
              <a:buSzPts val="1500"/>
              <a:buFont typeface="Arial"/>
              <a:buNone/>
            </a:pPr>
            <a:r>
              <a:t/>
            </a:r>
            <a:endParaRPr b="1" i="0" sz="1500" u="none" cap="none" strike="noStrike">
              <a:solidFill>
                <a:schemeClr val="lt1"/>
              </a:solidFill>
              <a:latin typeface="Noto Sans JP"/>
              <a:ea typeface="Noto Sans JP"/>
              <a:cs typeface="Noto Sans JP"/>
              <a:sym typeface="Noto Sans JP"/>
            </a:endParaRPr>
          </a:p>
        </p:txBody>
      </p:sp>
      <p:sp>
        <p:nvSpPr>
          <p:cNvPr id="429" name="Google Shape;429;p44"/>
          <p:cNvSpPr/>
          <p:nvPr/>
        </p:nvSpPr>
        <p:spPr>
          <a:xfrm>
            <a:off x="5425555" y="2689336"/>
            <a:ext cx="1119900" cy="8922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9725" lIns="99725" spcFirstLastPara="1" rIns="99725" wrap="square" tIns="99725">
            <a:noAutofit/>
          </a:bodyPr>
          <a:lstStyle/>
          <a:p>
            <a:pPr indent="0" lvl="0" marL="0" marR="0" rtl="0" algn="ctr">
              <a:lnSpc>
                <a:spcPct val="100000"/>
              </a:lnSpc>
              <a:spcBef>
                <a:spcPts val="0"/>
              </a:spcBef>
              <a:spcAft>
                <a:spcPts val="0"/>
              </a:spcAft>
              <a:buClr>
                <a:srgbClr val="000000"/>
              </a:buClr>
              <a:buSzPts val="1500"/>
              <a:buFont typeface="Arial"/>
              <a:buNone/>
            </a:pPr>
            <a:r>
              <a:rPr b="1" i="0" lang="ja" sz="1500" u="none" cap="none" strike="noStrike">
                <a:solidFill>
                  <a:srgbClr val="434343"/>
                </a:solidFill>
                <a:latin typeface="Arial"/>
                <a:ea typeface="Arial"/>
                <a:cs typeface="Arial"/>
                <a:sym typeface="Arial"/>
              </a:rPr>
              <a:t>紫式部</a:t>
            </a:r>
            <a:endParaRPr b="1" i="0" sz="1500" u="none" cap="none" strike="noStrike">
              <a:solidFill>
                <a:srgbClr val="434343"/>
              </a:solidFill>
              <a:latin typeface="Arial"/>
              <a:ea typeface="Arial"/>
              <a:cs typeface="Arial"/>
              <a:sym typeface="Arial"/>
            </a:endParaRPr>
          </a:p>
        </p:txBody>
      </p:sp>
      <p:sp>
        <p:nvSpPr>
          <p:cNvPr id="430" name="Google Shape;430;p44"/>
          <p:cNvSpPr/>
          <p:nvPr/>
        </p:nvSpPr>
        <p:spPr>
          <a:xfrm>
            <a:off x="4021909" y="2912373"/>
            <a:ext cx="1203000" cy="446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9725" lIns="99725" spcFirstLastPara="1" rIns="99725" wrap="square" tIns="997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435" name="Shape 435"/>
        <p:cNvGrpSpPr/>
        <p:nvPr/>
      </p:nvGrpSpPr>
      <p:grpSpPr>
        <a:xfrm>
          <a:off x="0" y="0"/>
          <a:ext cx="0" cy="0"/>
          <a:chOff x="0" y="0"/>
          <a:chExt cx="0" cy="0"/>
        </a:xfrm>
      </p:grpSpPr>
      <p:pic>
        <p:nvPicPr>
          <p:cNvPr descr="preencoded.png" id="436" name="Google Shape;436;p45"/>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437" name="Google Shape;437;p45"/>
          <p:cNvSpPr/>
          <p:nvPr/>
        </p:nvSpPr>
        <p:spPr>
          <a:xfrm>
            <a:off x="148501" y="186518"/>
            <a:ext cx="60408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2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効果的なAIへの指示「プロンプト」の書き方～1.単語にこだわる～</a:t>
            </a:r>
            <a:endParaRPr b="1" i="0" sz="1300" u="none" cap="none" strike="noStrike">
              <a:solidFill>
                <a:srgbClr val="333333"/>
              </a:solidFill>
              <a:latin typeface="Noto Sans JP"/>
              <a:ea typeface="Noto Sans JP"/>
              <a:cs typeface="Noto Sans JP"/>
              <a:sym typeface="Noto Sans JP"/>
            </a:endParaRPr>
          </a:p>
        </p:txBody>
      </p:sp>
      <p:sp>
        <p:nvSpPr>
          <p:cNvPr id="438" name="Google Shape;438;p45"/>
          <p:cNvSpPr/>
          <p:nvPr/>
        </p:nvSpPr>
        <p:spPr>
          <a:xfrm>
            <a:off x="871282" y="677291"/>
            <a:ext cx="75543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3333"/>
              </a:lnSpc>
              <a:spcBef>
                <a:spcPts val="0"/>
              </a:spcBef>
              <a:spcAft>
                <a:spcPts val="0"/>
              </a:spcAft>
              <a:buClr>
                <a:srgbClr val="000000"/>
              </a:buClr>
              <a:buSzPts val="1600"/>
              <a:buFont typeface="Arial"/>
              <a:buNone/>
            </a:pPr>
            <a:r>
              <a:rPr b="1" lang="ja" sz="1600">
                <a:solidFill>
                  <a:srgbClr val="333333"/>
                </a:solidFill>
                <a:latin typeface="Noto Sans JP"/>
                <a:ea typeface="Noto Sans JP"/>
                <a:cs typeface="Noto Sans JP"/>
                <a:sym typeface="Noto Sans JP"/>
              </a:rPr>
              <a:t>専門的なタスクを実行させたい場合は、</a:t>
            </a:r>
            <a:endParaRPr b="1" sz="1600">
              <a:solidFill>
                <a:srgbClr val="333333"/>
              </a:solidFill>
              <a:latin typeface="Noto Sans JP"/>
              <a:ea typeface="Noto Sans JP"/>
              <a:cs typeface="Noto Sans JP"/>
              <a:sym typeface="Noto Sans JP"/>
            </a:endParaRPr>
          </a:p>
          <a:p>
            <a:pPr indent="0" lvl="0" marL="0" marR="0" rtl="0" algn="ctr">
              <a:lnSpc>
                <a:spcPct val="113333"/>
              </a:lnSpc>
              <a:spcBef>
                <a:spcPts val="0"/>
              </a:spcBef>
              <a:spcAft>
                <a:spcPts val="0"/>
              </a:spcAft>
              <a:buClr>
                <a:srgbClr val="000000"/>
              </a:buClr>
              <a:buSzPts val="1600"/>
              <a:buFont typeface="Arial"/>
              <a:buNone/>
            </a:pPr>
            <a:r>
              <a:rPr b="1" lang="ja" sz="1600">
                <a:solidFill>
                  <a:srgbClr val="333333"/>
                </a:solidFill>
                <a:latin typeface="Noto Sans JP"/>
                <a:ea typeface="Noto Sans JP"/>
                <a:cs typeface="Noto Sans JP"/>
                <a:sym typeface="Noto Sans JP"/>
              </a:rPr>
              <a:t>事前に重要な専門用語をプロンプトに含むことが、より高度な回答が得られる</a:t>
            </a:r>
            <a:endParaRPr b="1" sz="1600">
              <a:solidFill>
                <a:srgbClr val="333333"/>
              </a:solidFill>
              <a:latin typeface="Noto Sans JP"/>
              <a:ea typeface="Noto Sans JP"/>
              <a:cs typeface="Noto Sans JP"/>
              <a:sym typeface="Noto Sans JP"/>
            </a:endParaRPr>
          </a:p>
        </p:txBody>
      </p:sp>
      <p:sp>
        <p:nvSpPr>
          <p:cNvPr id="439" name="Google Shape;439;p45"/>
          <p:cNvSpPr/>
          <p:nvPr/>
        </p:nvSpPr>
        <p:spPr>
          <a:xfrm>
            <a:off x="1150200" y="1911245"/>
            <a:ext cx="2543100" cy="2448300"/>
          </a:xfrm>
          <a:prstGeom prst="ellipse">
            <a:avLst/>
          </a:prstGeom>
          <a:solidFill>
            <a:srgbClr val="00AFB2"/>
          </a:solidFill>
          <a:ln cap="flat" cmpd="sng" w="9525">
            <a:solidFill>
              <a:schemeClr val="dk2"/>
            </a:solidFill>
            <a:prstDash val="solid"/>
            <a:round/>
            <a:headEnd len="sm" w="sm" type="none"/>
            <a:tailEnd len="sm" w="sm" type="none"/>
          </a:ln>
        </p:spPr>
        <p:txBody>
          <a:bodyPr anchorCtr="0" anchor="ctr" bIns="99725" lIns="99725" spcFirstLastPara="1" rIns="99725" wrap="square" tIns="99725">
            <a:noAutofit/>
          </a:bodyPr>
          <a:lstStyle/>
          <a:p>
            <a:pPr indent="0" lvl="0" marL="0" marR="0" rtl="0" algn="ctr">
              <a:lnSpc>
                <a:spcPct val="100000"/>
              </a:lnSpc>
              <a:spcBef>
                <a:spcPts val="0"/>
              </a:spcBef>
              <a:spcAft>
                <a:spcPts val="0"/>
              </a:spcAft>
              <a:buClr>
                <a:srgbClr val="000000"/>
              </a:buClr>
              <a:buSzPts val="1500"/>
              <a:buFont typeface="Arial"/>
              <a:buNone/>
            </a:pPr>
            <a:r>
              <a:rPr b="1" i="0" lang="ja" sz="1500" u="none" cap="none" strike="noStrike">
                <a:solidFill>
                  <a:schemeClr val="lt1"/>
                </a:solidFill>
                <a:latin typeface="Noto Sans JP"/>
                <a:ea typeface="Noto Sans JP"/>
                <a:cs typeface="Noto Sans JP"/>
                <a:sym typeface="Noto Sans JP"/>
              </a:rPr>
              <a:t>言語空間</a:t>
            </a:r>
            <a:endParaRPr b="1" i="0" sz="1500" u="none" cap="none" strike="noStrike">
              <a:solidFill>
                <a:schemeClr val="lt1"/>
              </a:solidFill>
              <a:latin typeface="Noto Sans JP"/>
              <a:ea typeface="Noto Sans JP"/>
              <a:cs typeface="Noto Sans JP"/>
              <a:sym typeface="Noto Sans JP"/>
            </a:endParaRPr>
          </a:p>
        </p:txBody>
      </p:sp>
      <p:sp>
        <p:nvSpPr>
          <p:cNvPr id="440" name="Google Shape;440;p45"/>
          <p:cNvSpPr/>
          <p:nvPr/>
        </p:nvSpPr>
        <p:spPr>
          <a:xfrm>
            <a:off x="5425555" y="1911245"/>
            <a:ext cx="2543100" cy="2448300"/>
          </a:xfrm>
          <a:prstGeom prst="ellipse">
            <a:avLst/>
          </a:prstGeom>
          <a:solidFill>
            <a:srgbClr val="00AFB2"/>
          </a:solidFill>
          <a:ln cap="flat" cmpd="sng" w="9525">
            <a:solidFill>
              <a:schemeClr val="dk2"/>
            </a:solidFill>
            <a:prstDash val="solid"/>
            <a:round/>
            <a:headEnd len="sm" w="sm" type="none"/>
            <a:tailEnd len="sm" w="sm" type="none"/>
          </a:ln>
        </p:spPr>
        <p:txBody>
          <a:bodyPr anchorCtr="0" anchor="ctr" bIns="99725" lIns="99725" spcFirstLastPara="1" rIns="99725" wrap="square" tIns="99725">
            <a:noAutofit/>
          </a:bodyPr>
          <a:lstStyle/>
          <a:p>
            <a:pPr indent="0" lvl="0" marL="0" marR="0" rtl="0" algn="ctr">
              <a:lnSpc>
                <a:spcPct val="100000"/>
              </a:lnSpc>
              <a:spcBef>
                <a:spcPts val="0"/>
              </a:spcBef>
              <a:spcAft>
                <a:spcPts val="0"/>
              </a:spcAft>
              <a:buClr>
                <a:srgbClr val="000000"/>
              </a:buClr>
              <a:buSzPts val="1500"/>
              <a:buFont typeface="Arial"/>
              <a:buNone/>
            </a:pPr>
            <a:r>
              <a:t/>
            </a:r>
            <a:endParaRPr b="1" i="0" sz="1500" u="none" cap="none" strike="noStrike">
              <a:solidFill>
                <a:schemeClr val="lt1"/>
              </a:solidFill>
              <a:latin typeface="Noto Sans JP"/>
              <a:ea typeface="Noto Sans JP"/>
              <a:cs typeface="Noto Sans JP"/>
              <a:sym typeface="Noto Sans JP"/>
            </a:endParaRPr>
          </a:p>
        </p:txBody>
      </p:sp>
      <p:sp>
        <p:nvSpPr>
          <p:cNvPr id="441" name="Google Shape;441;p45"/>
          <p:cNvSpPr/>
          <p:nvPr/>
        </p:nvSpPr>
        <p:spPr>
          <a:xfrm>
            <a:off x="5425555" y="2689336"/>
            <a:ext cx="1119900" cy="8922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9725" lIns="99725" spcFirstLastPara="1" rIns="99725" wrap="square" tIns="99725">
            <a:noAutofit/>
          </a:bodyPr>
          <a:lstStyle/>
          <a:p>
            <a:pPr indent="0" lvl="0" marL="0" marR="0" rtl="0" algn="ctr">
              <a:lnSpc>
                <a:spcPct val="100000"/>
              </a:lnSpc>
              <a:spcBef>
                <a:spcPts val="0"/>
              </a:spcBef>
              <a:spcAft>
                <a:spcPts val="0"/>
              </a:spcAft>
              <a:buClr>
                <a:srgbClr val="000000"/>
              </a:buClr>
              <a:buSzPts val="1500"/>
              <a:buFont typeface="Arial"/>
              <a:buNone/>
            </a:pPr>
            <a:r>
              <a:rPr b="1" lang="ja" sz="1500">
                <a:solidFill>
                  <a:srgbClr val="434343"/>
                </a:solidFill>
              </a:rPr>
              <a:t>専門性高</a:t>
            </a:r>
            <a:endParaRPr b="1" i="0" sz="1500" u="none" cap="none" strike="noStrike">
              <a:solidFill>
                <a:srgbClr val="434343"/>
              </a:solidFill>
              <a:latin typeface="Arial"/>
              <a:ea typeface="Arial"/>
              <a:cs typeface="Arial"/>
              <a:sym typeface="Arial"/>
            </a:endParaRPr>
          </a:p>
        </p:txBody>
      </p:sp>
      <p:sp>
        <p:nvSpPr>
          <p:cNvPr id="442" name="Google Shape;442;p45"/>
          <p:cNvSpPr/>
          <p:nvPr/>
        </p:nvSpPr>
        <p:spPr>
          <a:xfrm>
            <a:off x="4021909" y="2912373"/>
            <a:ext cx="1203000" cy="446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9725" lIns="99725" spcFirstLastPara="1" rIns="99725" wrap="square" tIns="997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447" name="Shape 447"/>
        <p:cNvGrpSpPr/>
        <p:nvPr/>
      </p:nvGrpSpPr>
      <p:grpSpPr>
        <a:xfrm>
          <a:off x="0" y="0"/>
          <a:ext cx="0" cy="0"/>
          <a:chOff x="0" y="0"/>
          <a:chExt cx="0" cy="0"/>
        </a:xfrm>
      </p:grpSpPr>
      <p:pic>
        <p:nvPicPr>
          <p:cNvPr descr="preencoded.png" id="448" name="Google Shape;448;p46"/>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449" name="Google Shape;449;p46"/>
          <p:cNvSpPr/>
          <p:nvPr/>
        </p:nvSpPr>
        <p:spPr>
          <a:xfrm>
            <a:off x="148501" y="186518"/>
            <a:ext cx="60408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2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効果的なAIへの指示「プロンプト」の書き方～プロンプトのコツ8選～</a:t>
            </a:r>
            <a:endParaRPr b="1" i="0" sz="1300" u="none" cap="none" strike="noStrike">
              <a:solidFill>
                <a:srgbClr val="333333"/>
              </a:solidFill>
              <a:latin typeface="Noto Sans JP"/>
              <a:ea typeface="Noto Sans JP"/>
              <a:cs typeface="Noto Sans JP"/>
              <a:sym typeface="Noto Sans JP"/>
            </a:endParaRPr>
          </a:p>
        </p:txBody>
      </p:sp>
      <p:sp>
        <p:nvSpPr>
          <p:cNvPr id="450" name="Google Shape;450;p46"/>
          <p:cNvSpPr/>
          <p:nvPr/>
        </p:nvSpPr>
        <p:spPr>
          <a:xfrm>
            <a:off x="871200" y="687055"/>
            <a:ext cx="7842300" cy="3852900"/>
          </a:xfrm>
          <a:prstGeom prst="rect">
            <a:avLst/>
          </a:prstGeom>
          <a:noFill/>
          <a:ln>
            <a:noFill/>
          </a:ln>
        </p:spPr>
        <p:txBody>
          <a:bodyPr anchorCtr="0" anchor="ctr" bIns="49850" lIns="99725" spcFirstLastPara="1" rIns="99725" wrap="square" tIns="49850">
            <a:noAutofit/>
          </a:bodyPr>
          <a:lstStyle/>
          <a:p>
            <a:pPr indent="0" lvl="0" marL="0" marR="0" rtl="0" algn="l">
              <a:lnSpc>
                <a:spcPct val="146666"/>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効果的なプロンプトを書くためのコツ</a:t>
            </a:r>
            <a:endParaRPr b="0" i="0" sz="1600" u="none" cap="none" strike="noStrike">
              <a:solidFill>
                <a:schemeClr val="dk1"/>
              </a:solidFill>
              <a:latin typeface="Calibri"/>
              <a:ea typeface="Calibri"/>
              <a:cs typeface="Calibri"/>
              <a:sym typeface="Calibri"/>
            </a:endParaRPr>
          </a:p>
          <a:p>
            <a:pPr indent="0" lvl="0" marL="0" marR="0" rtl="0" algn="l">
              <a:lnSpc>
                <a:spcPct val="146666"/>
              </a:lnSpc>
              <a:spcBef>
                <a:spcPts val="0"/>
              </a:spcBef>
              <a:spcAft>
                <a:spcPts val="0"/>
              </a:spcAft>
              <a:buClr>
                <a:srgbClr val="000000"/>
              </a:buClr>
              <a:buSzPts val="1200"/>
              <a:buFont typeface="Arial"/>
              <a:buNone/>
            </a:pPr>
            <a:r>
              <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単語にこだわる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FF0000"/>
              </a:buClr>
              <a:buSzPts val="1600"/>
              <a:buFont typeface="Noto Sans JP"/>
              <a:buAutoNum type="arabicPeriod"/>
            </a:pPr>
            <a:r>
              <a:rPr b="1" i="0" lang="ja" sz="1600" u="none" cap="none" strike="noStrike">
                <a:solidFill>
                  <a:srgbClr val="FF0000"/>
                </a:solidFill>
                <a:latin typeface="Noto Sans JP"/>
                <a:ea typeface="Noto Sans JP"/>
                <a:cs typeface="Noto Sans JP"/>
                <a:sym typeface="Noto Sans JP"/>
              </a:rPr>
              <a:t>AIが理解しやすい形式で書く※マークダウン記法</a:t>
            </a:r>
            <a:r>
              <a:rPr b="1" lang="ja" sz="1600">
                <a:solidFill>
                  <a:srgbClr val="FF0000"/>
                </a:solidFill>
                <a:latin typeface="Noto Sans JP"/>
                <a:ea typeface="Noto Sans JP"/>
                <a:cs typeface="Noto Sans JP"/>
                <a:sym typeface="Noto Sans JP"/>
              </a:rPr>
              <a:t>、YAML</a:t>
            </a:r>
            <a:endParaRPr b="1" sz="1600">
              <a:solidFill>
                <a:srgbClr val="FF0000"/>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役割を与える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明確な指示を書く</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文脈情報の提供</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タスクを段階的に分ける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考える時間を与える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実例を与える</a:t>
            </a:r>
            <a:endParaRPr b="1" i="0" sz="1600" u="none" cap="none" strike="noStrike">
              <a:solidFill>
                <a:srgbClr val="333333"/>
              </a:solidFill>
              <a:latin typeface="Noto Sans JP"/>
              <a:ea typeface="Noto Sans JP"/>
              <a:cs typeface="Noto Sans JP"/>
              <a:sym typeface="Noto Sans JP"/>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455" name="Shape 455"/>
        <p:cNvGrpSpPr/>
        <p:nvPr/>
      </p:nvGrpSpPr>
      <p:grpSpPr>
        <a:xfrm>
          <a:off x="0" y="0"/>
          <a:ext cx="0" cy="0"/>
          <a:chOff x="0" y="0"/>
          <a:chExt cx="0" cy="0"/>
        </a:xfrm>
      </p:grpSpPr>
      <p:sp>
        <p:nvSpPr>
          <p:cNvPr id="456" name="Google Shape;456;p47"/>
          <p:cNvSpPr/>
          <p:nvPr/>
        </p:nvSpPr>
        <p:spPr>
          <a:xfrm>
            <a:off x="1175236" y="3232613"/>
            <a:ext cx="6793500" cy="644400"/>
          </a:xfrm>
          <a:prstGeom prst="rect">
            <a:avLst/>
          </a:prstGeom>
          <a:noFill/>
          <a:ln>
            <a:noFill/>
          </a:ln>
        </p:spPr>
        <p:txBody>
          <a:bodyPr anchorCtr="0" anchor="t" bIns="49850" lIns="99725" spcFirstLastPara="1" rIns="99725" wrap="square" tIns="49850">
            <a:noAutofit/>
          </a:bodyPr>
          <a:lstStyle/>
          <a:p>
            <a:pPr indent="0" lvl="0" marL="0" marR="0" rtl="0" algn="ctr">
              <a:lnSpc>
                <a:spcPct val="113333"/>
              </a:lnSpc>
              <a:spcBef>
                <a:spcPts val="0"/>
              </a:spcBef>
              <a:spcAft>
                <a:spcPts val="0"/>
              </a:spcAft>
              <a:buClr>
                <a:schemeClr val="dk1"/>
              </a:buClr>
              <a:buSzPts val="1600"/>
              <a:buFont typeface="Arial"/>
              <a:buNone/>
            </a:pPr>
            <a:r>
              <a:rPr b="1" i="0" lang="ja" sz="1600" u="none" cap="none" strike="noStrike">
                <a:solidFill>
                  <a:srgbClr val="333333"/>
                </a:solidFill>
                <a:latin typeface="Noto Sans JP"/>
                <a:ea typeface="Noto Sans JP"/>
                <a:cs typeface="Noto Sans JP"/>
                <a:sym typeface="Noto Sans JP"/>
              </a:rPr>
              <a:t>文章の構造や文章同士の関連性がわかりやすいプロンプトの作成にはMarkdown（マークダウン）記法が便利です。</a:t>
            </a:r>
            <a:endParaRPr b="0" i="0" sz="1600" u="none" cap="none" strike="noStrike">
              <a:solidFill>
                <a:schemeClr val="dk1"/>
              </a:solidFill>
              <a:latin typeface="Calibri"/>
              <a:ea typeface="Calibri"/>
              <a:cs typeface="Calibri"/>
              <a:sym typeface="Calibri"/>
            </a:endParaRPr>
          </a:p>
        </p:txBody>
      </p:sp>
      <p:sp>
        <p:nvSpPr>
          <p:cNvPr id="457" name="Google Shape;457;p47"/>
          <p:cNvSpPr/>
          <p:nvPr/>
        </p:nvSpPr>
        <p:spPr>
          <a:xfrm>
            <a:off x="1108300" y="1545175"/>
            <a:ext cx="6793500" cy="713700"/>
          </a:xfrm>
          <a:prstGeom prst="rect">
            <a:avLst/>
          </a:prstGeom>
          <a:noFill/>
          <a:ln>
            <a:noFill/>
          </a:ln>
        </p:spPr>
        <p:txBody>
          <a:bodyPr anchorCtr="0" anchor="ctr" bIns="49850" lIns="99725" spcFirstLastPara="1" rIns="99725" wrap="square" tIns="49850">
            <a:noAutofit/>
          </a:bodyPr>
          <a:lstStyle/>
          <a:p>
            <a:pPr indent="0" lvl="0" marL="0" marR="0" rtl="0" algn="ctr">
              <a:lnSpc>
                <a:spcPct val="113333"/>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人間に指示を出すのと同様に、</a:t>
            </a:r>
            <a:r>
              <a:rPr b="1" lang="ja" sz="1600">
                <a:solidFill>
                  <a:srgbClr val="333333"/>
                </a:solidFill>
                <a:latin typeface="Noto Sans JP"/>
                <a:ea typeface="Noto Sans JP"/>
                <a:cs typeface="Noto Sans JP"/>
                <a:sym typeface="Noto Sans JP"/>
              </a:rPr>
              <a:t>生成AI</a:t>
            </a:r>
            <a:r>
              <a:rPr b="1" i="0" lang="ja" sz="1600" u="none" cap="none" strike="noStrike">
                <a:solidFill>
                  <a:srgbClr val="333333"/>
                </a:solidFill>
                <a:latin typeface="Noto Sans JP"/>
                <a:ea typeface="Noto Sans JP"/>
                <a:cs typeface="Noto Sans JP"/>
                <a:sym typeface="Noto Sans JP"/>
              </a:rPr>
              <a:t>に対しても</a:t>
            </a:r>
            <a:endParaRPr b="1" i="0" sz="1600" u="none" cap="none" strike="noStrike">
              <a:solidFill>
                <a:srgbClr val="333333"/>
              </a:solidFill>
              <a:latin typeface="Noto Sans JP"/>
              <a:ea typeface="Noto Sans JP"/>
              <a:cs typeface="Noto Sans JP"/>
              <a:sym typeface="Noto Sans JP"/>
            </a:endParaRPr>
          </a:p>
          <a:p>
            <a:pPr indent="0" lvl="0" marL="0" marR="0" rtl="0" algn="ctr">
              <a:lnSpc>
                <a:spcPct val="113333"/>
              </a:lnSpc>
              <a:spcBef>
                <a:spcPts val="0"/>
              </a:spcBef>
              <a:spcAft>
                <a:spcPts val="0"/>
              </a:spcAft>
              <a:buClr>
                <a:schemeClr val="dk1"/>
              </a:buClr>
              <a:buSzPts val="1600"/>
              <a:buFont typeface="Arial"/>
              <a:buNone/>
            </a:pPr>
            <a:r>
              <a:rPr b="1" i="0" lang="ja" sz="1600" u="none" cap="none" strike="noStrike">
                <a:solidFill>
                  <a:srgbClr val="333333"/>
                </a:solidFill>
                <a:latin typeface="Noto Sans JP"/>
                <a:ea typeface="Noto Sans JP"/>
                <a:cs typeface="Noto Sans JP"/>
                <a:sym typeface="Noto Sans JP"/>
              </a:rPr>
              <a:t>「何をしてほしいのか」を</a:t>
            </a:r>
            <a:r>
              <a:rPr b="1" lang="ja" sz="1600">
                <a:solidFill>
                  <a:srgbClr val="333333"/>
                </a:solidFill>
                <a:latin typeface="Noto Sans JP"/>
                <a:ea typeface="Noto Sans JP"/>
                <a:cs typeface="Noto Sans JP"/>
                <a:sym typeface="Noto Sans JP"/>
              </a:rPr>
              <a:t>分かりやすく</a:t>
            </a:r>
            <a:r>
              <a:rPr b="1" i="0" lang="ja" sz="1600" u="none" cap="none" strike="noStrike">
                <a:solidFill>
                  <a:srgbClr val="333333"/>
                </a:solidFill>
                <a:latin typeface="Noto Sans JP"/>
                <a:ea typeface="Noto Sans JP"/>
                <a:cs typeface="Noto Sans JP"/>
                <a:sym typeface="Noto Sans JP"/>
              </a:rPr>
              <a:t>示してあげる必要があります。</a:t>
            </a:r>
            <a:endParaRPr b="0" i="0" sz="1600" u="none" cap="none" strike="noStrike">
              <a:solidFill>
                <a:schemeClr val="dk1"/>
              </a:solidFill>
              <a:latin typeface="Calibri"/>
              <a:ea typeface="Calibri"/>
              <a:cs typeface="Calibri"/>
              <a:sym typeface="Calibri"/>
            </a:endParaRPr>
          </a:p>
          <a:p>
            <a:pPr indent="0" lvl="0" marL="0" marR="0" rtl="0" algn="ctr">
              <a:lnSpc>
                <a:spcPct val="146666"/>
              </a:lnSpc>
              <a:spcBef>
                <a:spcPts val="0"/>
              </a:spcBef>
              <a:spcAft>
                <a:spcPts val="0"/>
              </a:spcAft>
              <a:buClr>
                <a:srgbClr val="000000"/>
              </a:buClr>
              <a:buSzPts val="1600"/>
              <a:buFont typeface="Arial"/>
              <a:buNone/>
            </a:pPr>
            <a:r>
              <a:t/>
            </a:r>
            <a:endParaRPr b="1" i="0" sz="1600" u="none" cap="none" strike="noStrike">
              <a:solidFill>
                <a:srgbClr val="333333"/>
              </a:solidFill>
              <a:latin typeface="Noto Sans JP"/>
              <a:ea typeface="Noto Sans JP"/>
              <a:cs typeface="Noto Sans JP"/>
              <a:sym typeface="Noto Sans JP"/>
            </a:endParaRPr>
          </a:p>
        </p:txBody>
      </p:sp>
      <p:pic>
        <p:nvPicPr>
          <p:cNvPr descr="preencoded.png" id="458" name="Google Shape;458;p47"/>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pic>
        <p:nvPicPr>
          <p:cNvPr descr="preencoded.png" id="459" name="Google Shape;459;p47"/>
          <p:cNvPicPr preferRelativeResize="0"/>
          <p:nvPr/>
        </p:nvPicPr>
        <p:blipFill rotWithShape="1">
          <a:blip r:embed="rId4">
            <a:alphaModFix/>
          </a:blip>
          <a:srcRect b="0" l="0" r="0" t="0"/>
          <a:stretch/>
        </p:blipFill>
        <p:spPr>
          <a:xfrm>
            <a:off x="4356051" y="2469674"/>
            <a:ext cx="431888" cy="172756"/>
          </a:xfrm>
          <a:prstGeom prst="rect">
            <a:avLst/>
          </a:prstGeom>
          <a:noFill/>
          <a:ln>
            <a:noFill/>
          </a:ln>
        </p:spPr>
      </p:pic>
      <p:sp>
        <p:nvSpPr>
          <p:cNvPr id="460" name="Google Shape;460;p47"/>
          <p:cNvSpPr/>
          <p:nvPr/>
        </p:nvSpPr>
        <p:spPr>
          <a:xfrm>
            <a:off x="148501" y="165736"/>
            <a:ext cx="62496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効果的なAIへの指示「プロンプト」の書き方～2.マークダウン記法について～</a:t>
            </a:r>
            <a:endParaRPr b="0" i="0" sz="1300" u="none" cap="none" strike="noStrike">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465" name="Shape 465"/>
        <p:cNvGrpSpPr/>
        <p:nvPr/>
      </p:nvGrpSpPr>
      <p:grpSpPr>
        <a:xfrm>
          <a:off x="0" y="0"/>
          <a:ext cx="0" cy="0"/>
          <a:chOff x="0" y="0"/>
          <a:chExt cx="0" cy="0"/>
        </a:xfrm>
      </p:grpSpPr>
      <p:pic>
        <p:nvPicPr>
          <p:cNvPr descr="preencoded.png" id="466" name="Google Shape;466;p48"/>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graphicFrame>
        <p:nvGraphicFramePr>
          <p:cNvPr id="467" name="Google Shape;467;p48"/>
          <p:cNvGraphicFramePr/>
          <p:nvPr/>
        </p:nvGraphicFramePr>
        <p:xfrm>
          <a:off x="1039091" y="514596"/>
          <a:ext cx="3000000" cy="3000000"/>
        </p:xfrm>
        <a:graphic>
          <a:graphicData uri="http://schemas.openxmlformats.org/drawingml/2006/table">
            <a:tbl>
              <a:tblPr>
                <a:noFill/>
                <a:tableStyleId>{0EA42D77-0713-4663-8DAB-F3583024ABFF}</a:tableStyleId>
              </a:tblPr>
              <a:tblGrid>
                <a:gridCol w="2355275"/>
                <a:gridCol w="2355275"/>
                <a:gridCol w="2355275"/>
              </a:tblGrid>
              <a:tr h="415625">
                <a:tc>
                  <a:txBody>
                    <a:bodyPr/>
                    <a:lstStyle/>
                    <a:p>
                      <a:pPr indent="0" lvl="0" marL="0" marR="0" rtl="0" algn="l">
                        <a:lnSpc>
                          <a:spcPct val="100000"/>
                        </a:lnSpc>
                        <a:spcBef>
                          <a:spcPts val="0"/>
                        </a:spcBef>
                        <a:spcAft>
                          <a:spcPts val="0"/>
                        </a:spcAft>
                        <a:buClr>
                          <a:srgbClr val="000000"/>
                        </a:buClr>
                        <a:buSzPts val="1100"/>
                        <a:buFont typeface="Arial"/>
                        <a:buNone/>
                      </a:pPr>
                      <a:r>
                        <a:rPr lang="ja" sz="1100" u="none" cap="none" strike="noStrike">
                          <a:solidFill>
                            <a:schemeClr val="lt1"/>
                          </a:solidFill>
                          <a:latin typeface="Noto Sans JP"/>
                          <a:ea typeface="Noto Sans JP"/>
                          <a:cs typeface="Noto Sans JP"/>
                          <a:sym typeface="Noto Sans JP"/>
                        </a:rPr>
                        <a:t>タイトル</a:t>
                      </a:r>
                      <a:endParaRPr sz="1100" u="none" cap="none" strike="noStrike">
                        <a:solidFill>
                          <a:schemeClr val="lt1"/>
                        </a:solidFill>
                        <a:latin typeface="Noto Sans JP"/>
                        <a:ea typeface="Noto Sans JP"/>
                        <a:cs typeface="Noto Sans JP"/>
                        <a:sym typeface="Noto Sans JP"/>
                      </a:endParaRPr>
                    </a:p>
                  </a:txBody>
                  <a:tcPr marT="99725" marB="99725" marR="99725" marL="99725">
                    <a:solidFill>
                      <a:srgbClr val="00AFB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ja" sz="1100" u="none" cap="none" strike="noStrike">
                          <a:solidFill>
                            <a:schemeClr val="lt1"/>
                          </a:solidFill>
                          <a:latin typeface="Noto Sans JP"/>
                          <a:ea typeface="Noto Sans JP"/>
                          <a:cs typeface="Noto Sans JP"/>
                          <a:sym typeface="Noto Sans JP"/>
                        </a:rPr>
                        <a:t>内容</a:t>
                      </a:r>
                      <a:endParaRPr sz="1100" u="none" cap="none" strike="noStrike">
                        <a:solidFill>
                          <a:schemeClr val="lt1"/>
                        </a:solidFill>
                        <a:latin typeface="Noto Sans JP"/>
                        <a:ea typeface="Noto Sans JP"/>
                        <a:cs typeface="Noto Sans JP"/>
                        <a:sym typeface="Noto Sans JP"/>
                      </a:endParaRPr>
                    </a:p>
                  </a:txBody>
                  <a:tcPr marT="99725" marB="99725" marR="99725" marL="99725">
                    <a:solidFill>
                      <a:srgbClr val="00AFB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ja" sz="1100" u="none" cap="none" strike="noStrike">
                          <a:solidFill>
                            <a:schemeClr val="lt1"/>
                          </a:solidFill>
                          <a:latin typeface="Noto Sans JP"/>
                          <a:ea typeface="Noto Sans JP"/>
                          <a:cs typeface="Noto Sans JP"/>
                          <a:sym typeface="Noto Sans JP"/>
                        </a:rPr>
                        <a:t>例</a:t>
                      </a:r>
                      <a:endParaRPr sz="1100" u="none" cap="none" strike="noStrike">
                        <a:solidFill>
                          <a:schemeClr val="lt1"/>
                        </a:solidFill>
                        <a:latin typeface="Noto Sans JP"/>
                        <a:ea typeface="Noto Sans JP"/>
                        <a:cs typeface="Noto Sans JP"/>
                        <a:sym typeface="Noto Sans JP"/>
                      </a:endParaRPr>
                    </a:p>
                  </a:txBody>
                  <a:tcPr marT="99725" marB="99725" marR="99725" marL="99725">
                    <a:solidFill>
                      <a:srgbClr val="00AFB2"/>
                    </a:solidFill>
                  </a:tcPr>
                </a:tc>
              </a:tr>
              <a:tr h="415625">
                <a:tc>
                  <a:txBody>
                    <a:bodyPr/>
                    <a:lstStyle/>
                    <a:p>
                      <a:pPr indent="0" lvl="0" marL="0" marR="0" rtl="0" algn="l">
                        <a:lnSpc>
                          <a:spcPct val="115000"/>
                        </a:lnSpc>
                        <a:spcBef>
                          <a:spcPts val="0"/>
                        </a:spcBef>
                        <a:spcAft>
                          <a:spcPts val="0"/>
                        </a:spcAft>
                        <a:buClr>
                          <a:schemeClr val="dk1"/>
                        </a:buClr>
                        <a:buSzPts val="1200"/>
                        <a:buFont typeface="Arial"/>
                        <a:buNone/>
                      </a:pPr>
                      <a:r>
                        <a:rPr lang="ja" sz="1100" u="none" cap="none" strike="noStrike">
                          <a:solidFill>
                            <a:schemeClr val="dk1"/>
                          </a:solidFill>
                          <a:latin typeface="Noto Sans JP"/>
                          <a:ea typeface="Noto Sans JP"/>
                          <a:cs typeface="Noto Sans JP"/>
                          <a:sym typeface="Noto Sans JP"/>
                        </a:rPr>
                        <a:t>1.見出し「#」</a:t>
                      </a:r>
                      <a:endParaRPr sz="1100" u="none" cap="none" strike="noStrike">
                        <a:latin typeface="Noto Sans JP"/>
                        <a:ea typeface="Noto Sans JP"/>
                        <a:cs typeface="Noto Sans JP"/>
                        <a:sym typeface="Noto Sans JP"/>
                      </a:endParaRPr>
                    </a:p>
                  </a:txBody>
                  <a:tcPr marT="99725" marB="99725" marR="99725" marL="99725"/>
                </a:tc>
                <a:tc>
                  <a:txBody>
                    <a:bodyPr/>
                    <a:lstStyle/>
                    <a:p>
                      <a:pPr indent="0" lvl="0" marL="0" marR="0" rtl="0" algn="l">
                        <a:lnSpc>
                          <a:spcPct val="115000"/>
                        </a:lnSpc>
                        <a:spcBef>
                          <a:spcPts val="0"/>
                        </a:spcBef>
                        <a:spcAft>
                          <a:spcPts val="0"/>
                        </a:spcAft>
                        <a:buClr>
                          <a:schemeClr val="dk1"/>
                        </a:buClr>
                        <a:buSzPts val="1200"/>
                        <a:buFont typeface="Arial"/>
                        <a:buNone/>
                      </a:pPr>
                      <a:r>
                        <a:rPr lang="ja" sz="1100" u="none" cap="none" strike="noStrike">
                          <a:solidFill>
                            <a:schemeClr val="dk1"/>
                          </a:solidFill>
                          <a:latin typeface="Noto Sans JP"/>
                          <a:ea typeface="Noto Sans JP"/>
                          <a:cs typeface="Noto Sans JP"/>
                          <a:sym typeface="Noto Sans JP"/>
                        </a:rPr>
                        <a:t>「#」はh1見出し、「##」はh2見出し、のように「#」の数で見出しの階層を変えられる</a:t>
                      </a:r>
                      <a:endParaRPr sz="1100" u="none" cap="none" strike="noStrike">
                        <a:latin typeface="Noto Sans JP"/>
                        <a:ea typeface="Noto Sans JP"/>
                        <a:cs typeface="Noto Sans JP"/>
                        <a:sym typeface="Noto Sans JP"/>
                      </a:endParaRPr>
                    </a:p>
                  </a:txBody>
                  <a:tcPr marT="99725" marB="99725" marR="99725" marL="9972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Noto Sans JP"/>
                        <a:ea typeface="Noto Sans JP"/>
                        <a:cs typeface="Noto Sans JP"/>
                        <a:sym typeface="Noto Sans JP"/>
                      </a:endParaRPr>
                    </a:p>
                  </a:txBody>
                  <a:tcPr marT="99725" marB="99725" marR="99725" marL="99725"/>
                </a:tc>
              </a:tr>
              <a:tr h="415625">
                <a:tc>
                  <a:txBody>
                    <a:bodyPr/>
                    <a:lstStyle/>
                    <a:p>
                      <a:pPr indent="0" lvl="0" marL="0" marR="0" rtl="0" algn="l">
                        <a:lnSpc>
                          <a:spcPct val="100000"/>
                        </a:lnSpc>
                        <a:spcBef>
                          <a:spcPts val="0"/>
                        </a:spcBef>
                        <a:spcAft>
                          <a:spcPts val="0"/>
                        </a:spcAft>
                        <a:buClr>
                          <a:srgbClr val="000000"/>
                        </a:buClr>
                        <a:buSzPts val="1100"/>
                        <a:buFont typeface="Arial"/>
                        <a:buNone/>
                      </a:pPr>
                      <a:r>
                        <a:rPr lang="ja" sz="1100" u="none" cap="none" strike="noStrike">
                          <a:latin typeface="Noto Sans JP"/>
                          <a:ea typeface="Noto Sans JP"/>
                          <a:cs typeface="Noto Sans JP"/>
                          <a:sym typeface="Noto Sans JP"/>
                        </a:rPr>
                        <a:t>2.リスト「-」「*」</a:t>
                      </a:r>
                      <a:endParaRPr sz="1100" u="none" cap="none" strike="noStrike">
                        <a:latin typeface="Noto Sans JP"/>
                        <a:ea typeface="Noto Sans JP"/>
                        <a:cs typeface="Noto Sans JP"/>
                        <a:sym typeface="Noto Sans JP"/>
                      </a:endParaRPr>
                    </a:p>
                  </a:txBody>
                  <a:tcPr marT="99725" marB="99725" marR="99725" marL="99725"/>
                </a:tc>
                <a:tc>
                  <a:txBody>
                    <a:bodyPr/>
                    <a:lstStyle/>
                    <a:p>
                      <a:pPr indent="0" lvl="0" marL="0" marR="0" rtl="0" algn="l">
                        <a:lnSpc>
                          <a:spcPct val="100000"/>
                        </a:lnSpc>
                        <a:spcBef>
                          <a:spcPts val="0"/>
                        </a:spcBef>
                        <a:spcAft>
                          <a:spcPts val="0"/>
                        </a:spcAft>
                        <a:buClr>
                          <a:srgbClr val="000000"/>
                        </a:buClr>
                        <a:buSzPts val="1100"/>
                        <a:buFont typeface="Arial"/>
                        <a:buNone/>
                      </a:pPr>
                      <a:r>
                        <a:rPr lang="ja" sz="1100" u="none" cap="none" strike="noStrike">
                          <a:latin typeface="Noto Sans JP"/>
                          <a:ea typeface="Noto Sans JP"/>
                          <a:cs typeface="Noto Sans JP"/>
                          <a:sym typeface="Noto Sans JP"/>
                        </a:rPr>
                        <a:t>「-」もしくは「*」をつけると箇条書きの意味になる。</a:t>
                      </a:r>
                      <a:endParaRPr sz="1100" u="none" cap="none" strike="noStrike">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rPr lang="ja" sz="1100" u="none" cap="none" strike="noStrike">
                          <a:latin typeface="Noto Sans JP"/>
                          <a:ea typeface="Noto Sans JP"/>
                          <a:cs typeface="Noto Sans JP"/>
                          <a:sym typeface="Noto Sans JP"/>
                        </a:rPr>
                        <a:t>条件を連ねる時などに便利</a:t>
                      </a:r>
                      <a:endParaRPr sz="1100" u="none" cap="none" strike="noStrike">
                        <a:latin typeface="Noto Sans JP"/>
                        <a:ea typeface="Noto Sans JP"/>
                        <a:cs typeface="Noto Sans JP"/>
                        <a:sym typeface="Noto Sans JP"/>
                      </a:endParaRPr>
                    </a:p>
                  </a:txBody>
                  <a:tcPr marT="99725" marB="99725" marR="99725" marL="9972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Noto Sans JP"/>
                        <a:ea typeface="Noto Sans JP"/>
                        <a:cs typeface="Noto Sans JP"/>
                        <a:sym typeface="Noto Sans JP"/>
                      </a:endParaRPr>
                    </a:p>
                  </a:txBody>
                  <a:tcPr marT="99725" marB="99725" marR="99725" marL="99725"/>
                </a:tc>
              </a:tr>
              <a:tr h="415625">
                <a:tc>
                  <a:txBody>
                    <a:bodyPr/>
                    <a:lstStyle/>
                    <a:p>
                      <a:pPr indent="0" lvl="0" marL="0" marR="0" rtl="0" algn="l">
                        <a:lnSpc>
                          <a:spcPct val="100000"/>
                        </a:lnSpc>
                        <a:spcBef>
                          <a:spcPts val="0"/>
                        </a:spcBef>
                        <a:spcAft>
                          <a:spcPts val="0"/>
                        </a:spcAft>
                        <a:buClr>
                          <a:srgbClr val="000000"/>
                        </a:buClr>
                        <a:buSzPts val="1100"/>
                        <a:buFont typeface="Arial"/>
                        <a:buNone/>
                      </a:pPr>
                      <a:r>
                        <a:rPr lang="ja" sz="1100" u="none" cap="none" strike="noStrike">
                          <a:latin typeface="Noto Sans JP"/>
                          <a:ea typeface="Noto Sans JP"/>
                          <a:cs typeface="Noto Sans JP"/>
                          <a:sym typeface="Noto Sans JP"/>
                        </a:rPr>
                        <a:t>3.番号付きリスト「1.」「2.」</a:t>
                      </a:r>
                      <a:endParaRPr sz="1100" u="none" cap="none" strike="noStrike">
                        <a:latin typeface="Noto Sans JP"/>
                        <a:ea typeface="Noto Sans JP"/>
                        <a:cs typeface="Noto Sans JP"/>
                        <a:sym typeface="Noto Sans JP"/>
                      </a:endParaRPr>
                    </a:p>
                  </a:txBody>
                  <a:tcPr marT="99725" marB="99725" marR="99725" marL="99725"/>
                </a:tc>
                <a:tc>
                  <a:txBody>
                    <a:bodyPr/>
                    <a:lstStyle/>
                    <a:p>
                      <a:pPr indent="0" lvl="0" marL="0" marR="0" rtl="0" algn="l">
                        <a:lnSpc>
                          <a:spcPct val="100000"/>
                        </a:lnSpc>
                        <a:spcBef>
                          <a:spcPts val="0"/>
                        </a:spcBef>
                        <a:spcAft>
                          <a:spcPts val="0"/>
                        </a:spcAft>
                        <a:buClr>
                          <a:srgbClr val="000000"/>
                        </a:buClr>
                        <a:buSzPts val="1100"/>
                        <a:buFont typeface="Arial"/>
                        <a:buNone/>
                      </a:pPr>
                      <a:r>
                        <a:rPr lang="ja" sz="1100" u="none" cap="none" strike="noStrike">
                          <a:latin typeface="Noto Sans JP"/>
                          <a:ea typeface="Noto Sans JP"/>
                          <a:cs typeface="Noto Sans JP"/>
                          <a:sym typeface="Noto Sans JP"/>
                        </a:rPr>
                        <a:t>リストに近いが、こちらは頭に数字が付く。</a:t>
                      </a:r>
                      <a:endParaRPr sz="1100" u="none" cap="none" strike="noStrike">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Noto Sans JP"/>
                        <a:ea typeface="Noto Sans JP"/>
                        <a:cs typeface="Noto Sans JP"/>
                        <a:sym typeface="Noto Sans JP"/>
                      </a:endParaRPr>
                    </a:p>
                  </a:txBody>
                  <a:tcPr marT="99725" marB="99725" marR="99725" marL="9972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Noto Sans JP"/>
                        <a:ea typeface="Noto Sans JP"/>
                        <a:cs typeface="Noto Sans JP"/>
                        <a:sym typeface="Noto Sans JP"/>
                      </a:endParaRPr>
                    </a:p>
                  </a:txBody>
                  <a:tcPr marT="99725" marB="99725" marR="99725" marL="99725"/>
                </a:tc>
              </a:tr>
              <a:tr h="415625">
                <a:tc>
                  <a:txBody>
                    <a:bodyPr/>
                    <a:lstStyle/>
                    <a:p>
                      <a:pPr indent="0" lvl="0" marL="0" marR="0" rtl="0" algn="l">
                        <a:lnSpc>
                          <a:spcPct val="100000"/>
                        </a:lnSpc>
                        <a:spcBef>
                          <a:spcPts val="0"/>
                        </a:spcBef>
                        <a:spcAft>
                          <a:spcPts val="0"/>
                        </a:spcAft>
                        <a:buClr>
                          <a:schemeClr val="dk1"/>
                        </a:buClr>
                        <a:buSzPts val="1200"/>
                        <a:buFont typeface="Arial"/>
                        <a:buNone/>
                      </a:pPr>
                      <a:r>
                        <a:rPr lang="ja" sz="1100" u="none" cap="none" strike="noStrike">
                          <a:latin typeface="Noto Sans JP"/>
                          <a:ea typeface="Noto Sans JP"/>
                          <a:cs typeface="Noto Sans JP"/>
                          <a:sym typeface="Noto Sans JP"/>
                        </a:rPr>
                        <a:t>4.コードブロック「```」</a:t>
                      </a:r>
                      <a:endParaRPr sz="1100" u="none" cap="none" strike="noStrike">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Noto Sans JP"/>
                        <a:ea typeface="Noto Sans JP"/>
                        <a:cs typeface="Noto Sans JP"/>
                        <a:sym typeface="Noto Sans JP"/>
                      </a:endParaRPr>
                    </a:p>
                  </a:txBody>
                  <a:tcPr marT="99725" marB="99725" marR="99725" marL="99725"/>
                </a:tc>
                <a:tc>
                  <a:txBody>
                    <a:bodyPr/>
                    <a:lstStyle/>
                    <a:p>
                      <a:pPr indent="0" lvl="0" marL="0" marR="0" rtl="0" algn="l">
                        <a:lnSpc>
                          <a:spcPct val="100000"/>
                        </a:lnSpc>
                        <a:spcBef>
                          <a:spcPts val="0"/>
                        </a:spcBef>
                        <a:spcAft>
                          <a:spcPts val="0"/>
                        </a:spcAft>
                        <a:buClr>
                          <a:schemeClr val="dk1"/>
                        </a:buClr>
                        <a:buSzPts val="1200"/>
                        <a:buFont typeface="Arial"/>
                        <a:buNone/>
                      </a:pPr>
                      <a:r>
                        <a:rPr lang="ja" sz="1100" u="none" cap="none" strike="noStrike">
                          <a:solidFill>
                            <a:schemeClr val="dk1"/>
                          </a:solidFill>
                          <a:latin typeface="Noto Sans JP"/>
                          <a:ea typeface="Noto Sans JP"/>
                          <a:cs typeface="Noto Sans JP"/>
                          <a:sym typeface="Noto Sans JP"/>
                        </a:rPr>
                        <a:t>「```（バッククォート）」で文章を囲むとひとつのブロックとして認識される。指示内容にコードを含めたい時などに便利。</a:t>
                      </a:r>
                      <a:endParaRPr sz="1100" u="none" cap="none" strike="noStrike">
                        <a:latin typeface="Noto Sans JP"/>
                        <a:ea typeface="Noto Sans JP"/>
                        <a:cs typeface="Noto Sans JP"/>
                        <a:sym typeface="Noto Sans JP"/>
                      </a:endParaRPr>
                    </a:p>
                  </a:txBody>
                  <a:tcPr marT="99725" marB="99725" marR="99725" marL="9972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Noto Sans JP"/>
                        <a:ea typeface="Noto Sans JP"/>
                        <a:cs typeface="Noto Sans JP"/>
                        <a:sym typeface="Noto Sans JP"/>
                      </a:endParaRPr>
                    </a:p>
                  </a:txBody>
                  <a:tcPr marT="99725" marB="99725" marR="99725" marL="99725"/>
                </a:tc>
              </a:tr>
              <a:tr h="415625">
                <a:tc>
                  <a:txBody>
                    <a:bodyPr/>
                    <a:lstStyle/>
                    <a:p>
                      <a:pPr indent="0" lvl="0" marL="0" marR="0" rtl="0" algn="l">
                        <a:lnSpc>
                          <a:spcPct val="100000"/>
                        </a:lnSpc>
                        <a:spcBef>
                          <a:spcPts val="0"/>
                        </a:spcBef>
                        <a:spcAft>
                          <a:spcPts val="0"/>
                        </a:spcAft>
                        <a:buClr>
                          <a:srgbClr val="000000"/>
                        </a:buClr>
                        <a:buSzPts val="1100"/>
                        <a:buFont typeface="Arial"/>
                        <a:buNone/>
                      </a:pPr>
                      <a:r>
                        <a:rPr lang="ja" sz="1100" u="none" cap="none" strike="noStrike">
                          <a:latin typeface="Noto Sans JP"/>
                          <a:ea typeface="Noto Sans JP"/>
                          <a:cs typeface="Noto Sans JP"/>
                          <a:sym typeface="Noto Sans JP"/>
                        </a:rPr>
                        <a:t>⑤ テーブル「|」</a:t>
                      </a:r>
                      <a:endParaRPr sz="1100" u="none" cap="none" strike="noStrike">
                        <a:latin typeface="Noto Sans JP"/>
                        <a:ea typeface="Noto Sans JP"/>
                        <a:cs typeface="Noto Sans JP"/>
                        <a:sym typeface="Noto Sans JP"/>
                      </a:endParaRPr>
                    </a:p>
                  </a:txBody>
                  <a:tcPr marT="99725" marB="99725" marR="99725" marL="99725"/>
                </a:tc>
                <a:tc>
                  <a:txBody>
                    <a:bodyPr/>
                    <a:lstStyle/>
                    <a:p>
                      <a:pPr indent="0" lvl="0" marL="0" marR="0" rtl="0" algn="l">
                        <a:lnSpc>
                          <a:spcPct val="100000"/>
                        </a:lnSpc>
                        <a:spcBef>
                          <a:spcPts val="0"/>
                        </a:spcBef>
                        <a:spcAft>
                          <a:spcPts val="0"/>
                        </a:spcAft>
                        <a:buClr>
                          <a:srgbClr val="000000"/>
                        </a:buClr>
                        <a:buSzPts val="1100"/>
                        <a:buFont typeface="Arial"/>
                        <a:buNone/>
                      </a:pPr>
                      <a:r>
                        <a:rPr lang="ja" sz="1100" u="none" cap="none" strike="noStrike">
                          <a:solidFill>
                            <a:schemeClr val="dk1"/>
                          </a:solidFill>
                          <a:latin typeface="Noto Sans JP"/>
                          <a:ea typeface="Noto Sans JP"/>
                          <a:cs typeface="Noto Sans JP"/>
                          <a:sym typeface="Noto Sans JP"/>
                        </a:rPr>
                        <a:t>テーブルを作る時に使う。表形式でデータを出力させたい時に便利。</a:t>
                      </a:r>
                      <a:endParaRPr sz="1100" u="none" cap="none" strike="noStrike">
                        <a:solidFill>
                          <a:schemeClr val="dk1"/>
                        </a:solidFill>
                        <a:latin typeface="Noto Sans JP"/>
                        <a:ea typeface="Noto Sans JP"/>
                        <a:cs typeface="Noto Sans JP"/>
                        <a:sym typeface="Noto Sans JP"/>
                      </a:endParaRPr>
                    </a:p>
                  </a:txBody>
                  <a:tcPr marT="99725" marB="99725" marR="99725" marL="99725"/>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Noto Sans JP"/>
                        <a:ea typeface="Noto Sans JP"/>
                        <a:cs typeface="Noto Sans JP"/>
                        <a:sym typeface="Noto Sans JP"/>
                      </a:endParaRPr>
                    </a:p>
                  </a:txBody>
                  <a:tcPr marT="99725" marB="99725" marR="99725" marL="99725"/>
                </a:tc>
              </a:tr>
            </a:tbl>
          </a:graphicData>
        </a:graphic>
      </p:graphicFrame>
      <p:pic>
        <p:nvPicPr>
          <p:cNvPr id="468" name="Google Shape;468;p48"/>
          <p:cNvPicPr preferRelativeResize="0"/>
          <p:nvPr/>
        </p:nvPicPr>
        <p:blipFill rotWithShape="1">
          <a:blip r:embed="rId4">
            <a:alphaModFix/>
          </a:blip>
          <a:srcRect b="0" l="0" r="50563" t="0"/>
          <a:stretch/>
        </p:blipFill>
        <p:spPr>
          <a:xfrm>
            <a:off x="5996755" y="1015827"/>
            <a:ext cx="1239818" cy="552959"/>
          </a:xfrm>
          <a:prstGeom prst="rect">
            <a:avLst/>
          </a:prstGeom>
          <a:noFill/>
          <a:ln>
            <a:noFill/>
          </a:ln>
        </p:spPr>
      </p:pic>
      <p:pic>
        <p:nvPicPr>
          <p:cNvPr id="469" name="Google Shape;469;p48"/>
          <p:cNvPicPr preferRelativeResize="0"/>
          <p:nvPr/>
        </p:nvPicPr>
        <p:blipFill rotWithShape="1">
          <a:blip r:embed="rId5">
            <a:alphaModFix/>
          </a:blip>
          <a:srcRect b="0" l="0" r="0" t="0"/>
          <a:stretch/>
        </p:blipFill>
        <p:spPr>
          <a:xfrm>
            <a:off x="5999059" y="1773019"/>
            <a:ext cx="1239818" cy="527566"/>
          </a:xfrm>
          <a:prstGeom prst="rect">
            <a:avLst/>
          </a:prstGeom>
          <a:noFill/>
          <a:ln>
            <a:noFill/>
          </a:ln>
        </p:spPr>
      </p:pic>
      <p:pic>
        <p:nvPicPr>
          <p:cNvPr id="470" name="Google Shape;470;p48"/>
          <p:cNvPicPr preferRelativeResize="0"/>
          <p:nvPr/>
        </p:nvPicPr>
        <p:blipFill rotWithShape="1">
          <a:blip r:embed="rId6">
            <a:alphaModFix/>
          </a:blip>
          <a:srcRect b="0" l="0" r="15839" t="0"/>
          <a:stretch/>
        </p:blipFill>
        <p:spPr>
          <a:xfrm>
            <a:off x="6004114" y="2387450"/>
            <a:ext cx="1239809" cy="657423"/>
          </a:xfrm>
          <a:prstGeom prst="rect">
            <a:avLst/>
          </a:prstGeom>
          <a:noFill/>
          <a:ln>
            <a:noFill/>
          </a:ln>
        </p:spPr>
      </p:pic>
      <p:pic>
        <p:nvPicPr>
          <p:cNvPr id="471" name="Google Shape;471;p48"/>
          <p:cNvPicPr preferRelativeResize="0"/>
          <p:nvPr/>
        </p:nvPicPr>
        <p:blipFill rotWithShape="1">
          <a:blip r:embed="rId7">
            <a:alphaModFix/>
          </a:blip>
          <a:srcRect b="0" l="0" r="0" t="0"/>
          <a:stretch/>
        </p:blipFill>
        <p:spPr>
          <a:xfrm>
            <a:off x="5996755" y="3203150"/>
            <a:ext cx="1483145" cy="657423"/>
          </a:xfrm>
          <a:prstGeom prst="rect">
            <a:avLst/>
          </a:prstGeom>
          <a:noFill/>
          <a:ln>
            <a:noFill/>
          </a:ln>
        </p:spPr>
      </p:pic>
      <p:pic>
        <p:nvPicPr>
          <p:cNvPr id="472" name="Google Shape;472;p48"/>
          <p:cNvPicPr preferRelativeResize="0"/>
          <p:nvPr/>
        </p:nvPicPr>
        <p:blipFill rotWithShape="1">
          <a:blip r:embed="rId8">
            <a:alphaModFix/>
          </a:blip>
          <a:srcRect b="0" l="0" r="0" t="0"/>
          <a:stretch/>
        </p:blipFill>
        <p:spPr>
          <a:xfrm>
            <a:off x="6050737" y="3951622"/>
            <a:ext cx="1169820" cy="657423"/>
          </a:xfrm>
          <a:prstGeom prst="rect">
            <a:avLst/>
          </a:prstGeom>
          <a:noFill/>
          <a:ln>
            <a:noFill/>
          </a:ln>
        </p:spPr>
      </p:pic>
      <p:sp>
        <p:nvSpPr>
          <p:cNvPr id="473" name="Google Shape;473;p48"/>
          <p:cNvSpPr/>
          <p:nvPr/>
        </p:nvSpPr>
        <p:spPr>
          <a:xfrm>
            <a:off x="4734845" y="4700100"/>
            <a:ext cx="5814300" cy="312000"/>
          </a:xfrm>
          <a:prstGeom prst="rect">
            <a:avLst/>
          </a:prstGeom>
          <a:noFill/>
          <a:ln>
            <a:noFill/>
          </a:ln>
        </p:spPr>
        <p:txBody>
          <a:bodyPr anchorCtr="0" anchor="t" bIns="49850" lIns="99725" spcFirstLastPara="1" rIns="99725" wrap="square" tIns="49850">
            <a:noAutofit/>
          </a:bodyPr>
          <a:lstStyle/>
          <a:p>
            <a:pPr indent="0" lvl="0" marL="0" marR="0" rtl="0" algn="l">
              <a:lnSpc>
                <a:spcPct val="144444"/>
              </a:lnSpc>
              <a:spcBef>
                <a:spcPts val="0"/>
              </a:spcBef>
              <a:spcAft>
                <a:spcPts val="0"/>
              </a:spcAft>
              <a:buClr>
                <a:srgbClr val="000000"/>
              </a:buClr>
              <a:buSzPts val="1200"/>
              <a:buFont typeface="Arial"/>
              <a:buNone/>
            </a:pPr>
            <a:r>
              <a:rPr b="1" i="0" lang="ja" sz="1000" u="sng" cap="none" strike="noStrike">
                <a:solidFill>
                  <a:schemeClr val="hlink"/>
                </a:solidFill>
                <a:latin typeface="Noto Sans JP"/>
                <a:ea typeface="Noto Sans JP"/>
                <a:cs typeface="Noto Sans JP"/>
                <a:sym typeface="Noto Sans JP"/>
                <a:hlinkClick r:id="rId9"/>
              </a:rPr>
              <a:t>ChatGPTで覚えておくと便利なMarkdown記法5選</a:t>
            </a:r>
            <a:endParaRPr b="1" i="0" sz="1000" u="none" cap="none" strike="noStrike">
              <a:solidFill>
                <a:schemeClr val="dk1"/>
              </a:solidFill>
              <a:latin typeface="Noto Sans JP"/>
              <a:ea typeface="Noto Sans JP"/>
              <a:cs typeface="Noto Sans JP"/>
              <a:sym typeface="Noto Sans JP"/>
            </a:endParaRPr>
          </a:p>
        </p:txBody>
      </p:sp>
      <p:sp>
        <p:nvSpPr>
          <p:cNvPr id="474" name="Google Shape;474;p48"/>
          <p:cNvSpPr/>
          <p:nvPr/>
        </p:nvSpPr>
        <p:spPr>
          <a:xfrm>
            <a:off x="148501" y="165736"/>
            <a:ext cx="62496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効果的なAIへの指示「プロンプト」の書き方～2.マークダウン記法について～</a:t>
            </a:r>
            <a:endParaRPr b="0" i="0" sz="1300" u="none" cap="none" strike="noStrike">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479" name="Shape 479"/>
        <p:cNvGrpSpPr/>
        <p:nvPr/>
      </p:nvGrpSpPr>
      <p:grpSpPr>
        <a:xfrm>
          <a:off x="0" y="0"/>
          <a:ext cx="0" cy="0"/>
          <a:chOff x="0" y="0"/>
          <a:chExt cx="0" cy="0"/>
        </a:xfrm>
      </p:grpSpPr>
      <p:pic>
        <p:nvPicPr>
          <p:cNvPr descr="preencoded.png" id="480" name="Google Shape;480;p49"/>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481" name="Google Shape;481;p49"/>
          <p:cNvSpPr txBox="1"/>
          <p:nvPr/>
        </p:nvSpPr>
        <p:spPr>
          <a:xfrm>
            <a:off x="4604236" y="920509"/>
            <a:ext cx="4242000" cy="4218900"/>
          </a:xfrm>
          <a:prstGeom prst="rect">
            <a:avLst/>
          </a:prstGeom>
          <a:solidFill>
            <a:srgbClr val="434343"/>
          </a:solidFill>
          <a:ln>
            <a:noFill/>
          </a:ln>
        </p:spPr>
        <p:txBody>
          <a:bodyPr anchorCtr="0" anchor="t" bIns="99725" lIns="99725" spcFirstLastPara="1" rIns="99725" wrap="square" tIns="99725">
            <a:spAutoFit/>
          </a:bodyPr>
          <a:lstStyle/>
          <a:p>
            <a:pPr indent="0" lvl="0" marL="0" marR="0" rtl="0" algn="l">
              <a:lnSpc>
                <a:spcPct val="100000"/>
              </a:lnSpc>
              <a:spcBef>
                <a:spcPts val="0"/>
              </a:spcBef>
              <a:spcAft>
                <a:spcPts val="0"/>
              </a:spcAft>
              <a:buClr>
                <a:srgbClr val="000000"/>
              </a:buClr>
              <a:buSzPts val="900"/>
              <a:buFont typeface="Arial"/>
              <a:buNone/>
            </a:pPr>
            <a:r>
              <a:rPr b="0" i="0" lang="ja" sz="900" u="none" cap="none" strike="noStrike">
                <a:solidFill>
                  <a:schemeClr val="lt1"/>
                </a:solidFill>
                <a:latin typeface="Noto Sans JP"/>
                <a:ea typeface="Noto Sans JP"/>
                <a:cs typeface="Noto Sans JP"/>
                <a:sym typeface="Noto Sans JP"/>
              </a:rPr>
              <a:t>以下の条件を厳守して、記事を作成してください。</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rPr b="0" i="0" lang="ja" sz="900" u="none" cap="none" strike="noStrike">
                <a:solidFill>
                  <a:schemeClr val="lt1"/>
                </a:solidFill>
                <a:latin typeface="Noto Sans JP"/>
                <a:ea typeface="Noto Sans JP"/>
                <a:cs typeface="Noto Sans JP"/>
                <a:sym typeface="Noto Sans JP"/>
              </a:rPr>
              <a:t># 仕様</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rPr b="0" i="0" lang="ja" sz="900" u="none" cap="none" strike="noStrike">
                <a:solidFill>
                  <a:schemeClr val="lt1"/>
                </a:solidFill>
                <a:latin typeface="Noto Sans JP"/>
                <a:ea typeface="Noto Sans JP"/>
                <a:cs typeface="Noto Sans JP"/>
                <a:sym typeface="Noto Sans JP"/>
              </a:rPr>
              <a:t>- Markdown記法を使用すること</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rPr b="0" i="0" lang="ja" sz="900" u="none" cap="none" strike="noStrike">
                <a:solidFill>
                  <a:schemeClr val="lt1"/>
                </a:solidFill>
                <a:latin typeface="Noto Sans JP"/>
                <a:ea typeface="Noto Sans JP"/>
                <a:cs typeface="Noto Sans JP"/>
                <a:sym typeface="Noto Sans JP"/>
              </a:rPr>
              <a:t>- 記事全体の文字数は500字～1000文字とすること</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rPr b="0" i="0" lang="ja" sz="900" u="none" cap="none" strike="noStrike">
                <a:solidFill>
                  <a:schemeClr val="lt1"/>
                </a:solidFill>
                <a:latin typeface="Noto Sans JP"/>
                <a:ea typeface="Noto Sans JP"/>
                <a:cs typeface="Noto Sans JP"/>
                <a:sym typeface="Noto Sans JP"/>
              </a:rPr>
              <a:t>- 記事の最後に以下情報を入れること</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rPr b="0" i="0" lang="ja" sz="900" u="none" cap="none" strike="noStrike">
                <a:solidFill>
                  <a:schemeClr val="lt1"/>
                </a:solidFill>
                <a:latin typeface="Noto Sans JP"/>
                <a:ea typeface="Noto Sans JP"/>
                <a:cs typeface="Noto Sans JP"/>
                <a:sym typeface="Noto Sans JP"/>
              </a:rPr>
              <a:t>```</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rPr b="0" i="0" lang="ja" sz="900" u="none" cap="none" strike="noStrike">
                <a:solidFill>
                  <a:schemeClr val="lt1"/>
                </a:solidFill>
                <a:latin typeface="Noto Sans JP"/>
                <a:ea typeface="Noto Sans JP"/>
                <a:cs typeface="Noto Sans JP"/>
                <a:sym typeface="Noto Sans JP"/>
              </a:rPr>
              <a:t>※この記事はChatGPTを使用して作成されています。</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rPr b="0" i="0" lang="ja" sz="900" u="none" cap="none" strike="noStrike">
                <a:solidFill>
                  <a:schemeClr val="lt1"/>
                </a:solidFill>
                <a:latin typeface="Noto Sans JP"/>
                <a:ea typeface="Noto Sans JP"/>
                <a:cs typeface="Noto Sans JP"/>
                <a:sym typeface="Noto Sans JP"/>
              </a:rPr>
              <a:t>執筆日：YYYY/MM/DD</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rPr b="0" i="0" lang="ja" sz="900" u="none" cap="none" strike="noStrike">
                <a:solidFill>
                  <a:schemeClr val="lt1"/>
                </a:solidFill>
                <a:latin typeface="Noto Sans JP"/>
                <a:ea typeface="Noto Sans JP"/>
                <a:cs typeface="Noto Sans JP"/>
                <a:sym typeface="Noto Sans JP"/>
              </a:rPr>
              <a:t>執筆者：John Doe</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rPr b="0" i="0" lang="ja" sz="900" u="none" cap="none" strike="noStrike">
                <a:solidFill>
                  <a:schemeClr val="lt1"/>
                </a:solidFill>
                <a:latin typeface="Noto Sans JP"/>
                <a:ea typeface="Noto Sans JP"/>
                <a:cs typeface="Noto Sans JP"/>
                <a:sym typeface="Noto Sans JP"/>
              </a:rPr>
              <a:t>```</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rPr b="0" i="0" lang="ja" sz="900" u="none" cap="none" strike="noStrike">
                <a:solidFill>
                  <a:schemeClr val="lt1"/>
                </a:solidFill>
                <a:latin typeface="Noto Sans JP"/>
                <a:ea typeface="Noto Sans JP"/>
                <a:cs typeface="Noto Sans JP"/>
                <a:sym typeface="Noto Sans JP"/>
              </a:rPr>
              <a:t># 対象読者</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rPr b="0" i="0" lang="ja" sz="900" u="none" cap="none" strike="noStrike">
                <a:solidFill>
                  <a:schemeClr val="lt1"/>
                </a:solidFill>
                <a:latin typeface="Noto Sans JP"/>
                <a:ea typeface="Noto Sans JP"/>
                <a:cs typeface="Noto Sans JP"/>
                <a:sym typeface="Noto Sans JP"/>
              </a:rPr>
              <a:t>記事の対象読者は以下の要素を含む人物とする。</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rPr b="0" i="0" lang="ja" sz="900" u="none" cap="none" strike="noStrike">
                <a:solidFill>
                  <a:schemeClr val="lt1"/>
                </a:solidFill>
                <a:latin typeface="Noto Sans JP"/>
                <a:ea typeface="Noto Sans JP"/>
                <a:cs typeface="Noto Sans JP"/>
                <a:sym typeface="Noto Sans JP"/>
              </a:rPr>
              <a:t>- ChatGPT未経験者</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rPr b="0" i="0" lang="ja" sz="900" u="none" cap="none" strike="noStrike">
                <a:solidFill>
                  <a:schemeClr val="lt1"/>
                </a:solidFill>
                <a:latin typeface="Noto Sans JP"/>
                <a:ea typeface="Noto Sans JP"/>
                <a:cs typeface="Noto Sans JP"/>
                <a:sym typeface="Noto Sans JP"/>
              </a:rPr>
              <a:t>- ITエンジニア</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rPr b="0" i="0" lang="ja" sz="900" u="none" cap="none" strike="noStrike">
                <a:solidFill>
                  <a:schemeClr val="lt1"/>
                </a:solidFill>
                <a:latin typeface="Noto Sans JP"/>
                <a:ea typeface="Noto Sans JP"/>
                <a:cs typeface="Noto Sans JP"/>
                <a:sym typeface="Noto Sans JP"/>
              </a:rPr>
              <a:t># 記事タイトル</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rPr b="0" i="0" lang="ja" sz="900" u="none" cap="none" strike="noStrike">
                <a:solidFill>
                  <a:schemeClr val="lt1"/>
                </a:solidFill>
                <a:latin typeface="Noto Sans JP"/>
                <a:ea typeface="Noto Sans JP"/>
                <a:cs typeface="Noto Sans JP"/>
                <a:sym typeface="Noto Sans JP"/>
              </a:rPr>
              <a:t>ChatGPT入門ガイド</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rPr b="0" i="0" lang="ja" sz="900" u="none" cap="none" strike="noStrike">
                <a:solidFill>
                  <a:schemeClr val="lt1"/>
                </a:solidFill>
                <a:latin typeface="Noto Sans JP"/>
                <a:ea typeface="Noto Sans JP"/>
                <a:cs typeface="Noto Sans JP"/>
                <a:sym typeface="Noto Sans JP"/>
              </a:rPr>
              <a:t># 記事内容</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rPr b="0" i="0" lang="ja" sz="900" u="none" cap="none" strike="noStrike">
                <a:solidFill>
                  <a:schemeClr val="lt1"/>
                </a:solidFill>
                <a:latin typeface="Noto Sans JP"/>
                <a:ea typeface="Noto Sans JP"/>
                <a:cs typeface="Noto Sans JP"/>
                <a:sym typeface="Noto Sans JP"/>
              </a:rPr>
              <a:t>前述の# 対象読者を考慮し、以下内容で記事を作成すること。</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rPr b="0" i="0" lang="ja" sz="900" u="none" cap="none" strike="noStrike">
                <a:solidFill>
                  <a:schemeClr val="lt1"/>
                </a:solidFill>
                <a:latin typeface="Noto Sans JP"/>
                <a:ea typeface="Noto Sans JP"/>
                <a:cs typeface="Noto Sans JP"/>
                <a:sym typeface="Noto Sans JP"/>
              </a:rPr>
              <a:t>1. ChatGPTについて解説</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rPr b="0" i="0" lang="ja" sz="900" u="none" cap="none" strike="noStrike">
                <a:solidFill>
                  <a:schemeClr val="lt1"/>
                </a:solidFill>
                <a:latin typeface="Noto Sans JP"/>
                <a:ea typeface="Noto Sans JP"/>
                <a:cs typeface="Noto Sans JP"/>
                <a:sym typeface="Noto Sans JP"/>
              </a:rPr>
              <a:t>2. ChatGPTを使用する上でのメリットとデメリットについて</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rPr b="0" i="0" lang="ja" sz="900" u="none" cap="none" strike="noStrike">
                <a:solidFill>
                  <a:schemeClr val="lt1"/>
                </a:solidFill>
                <a:latin typeface="Noto Sans JP"/>
                <a:ea typeface="Noto Sans JP"/>
                <a:cs typeface="Noto Sans JP"/>
                <a:sym typeface="Noto Sans JP"/>
              </a:rPr>
              <a:t>3. ChatGPTの使用例</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rPr b="0" i="0" lang="ja" sz="900" u="none" cap="none" strike="noStrike">
                <a:solidFill>
                  <a:schemeClr val="lt1"/>
                </a:solidFill>
                <a:latin typeface="Noto Sans JP"/>
                <a:ea typeface="Noto Sans JP"/>
                <a:cs typeface="Noto Sans JP"/>
                <a:sym typeface="Noto Sans JP"/>
              </a:rPr>
              <a:t>4. GPT-3.5とGPT-4.0の違いについて以下の表形式に沿って説明してください。</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rPr b="0" i="0" lang="ja" sz="900" u="none" cap="none" strike="noStrike">
                <a:solidFill>
                  <a:schemeClr val="lt1"/>
                </a:solidFill>
                <a:latin typeface="Noto Sans JP"/>
                <a:ea typeface="Noto Sans JP"/>
                <a:cs typeface="Noto Sans JP"/>
                <a:sym typeface="Noto Sans JP"/>
              </a:rPr>
              <a:t>|特徴|GPT-3.5|GPT-4.0|</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rPr b="0" i="0" lang="ja" sz="900" u="none" cap="none" strike="noStrike">
                <a:solidFill>
                  <a:schemeClr val="lt1"/>
                </a:solidFill>
                <a:latin typeface="Noto Sans JP"/>
                <a:ea typeface="Noto Sans JP"/>
                <a:cs typeface="Noto Sans JP"/>
                <a:sym typeface="Noto Sans JP"/>
              </a:rPr>
              <a:t>|料金体系||</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rPr b="0" i="0" lang="ja" sz="900" u="none" cap="none" strike="noStrike">
                <a:solidFill>
                  <a:schemeClr val="lt1"/>
                </a:solidFill>
                <a:latin typeface="Noto Sans JP"/>
                <a:ea typeface="Noto Sans JP"/>
                <a:cs typeface="Noto Sans JP"/>
                <a:sym typeface="Noto Sans JP"/>
              </a:rPr>
              <a:t>|性能||</a:t>
            </a:r>
            <a:endParaRPr b="0" i="0" sz="900" u="none" cap="none" strike="noStrike">
              <a:solidFill>
                <a:schemeClr val="lt1"/>
              </a:solidFill>
              <a:latin typeface="Noto Sans JP"/>
              <a:ea typeface="Noto Sans JP"/>
              <a:cs typeface="Noto Sans JP"/>
              <a:sym typeface="Noto Sans JP"/>
            </a:endParaRPr>
          </a:p>
        </p:txBody>
      </p:sp>
      <p:sp>
        <p:nvSpPr>
          <p:cNvPr id="482" name="Google Shape;482;p49"/>
          <p:cNvSpPr txBox="1"/>
          <p:nvPr/>
        </p:nvSpPr>
        <p:spPr>
          <a:xfrm>
            <a:off x="128209" y="920509"/>
            <a:ext cx="4242000" cy="2833500"/>
          </a:xfrm>
          <a:prstGeom prst="rect">
            <a:avLst/>
          </a:prstGeom>
          <a:solidFill>
            <a:srgbClr val="434343"/>
          </a:solidFill>
          <a:ln>
            <a:noFill/>
          </a:ln>
        </p:spPr>
        <p:txBody>
          <a:bodyPr anchorCtr="0" anchor="t" bIns="99725" lIns="99725" spcFirstLastPara="1" rIns="99725" wrap="square" tIns="99725">
            <a:spAutoFit/>
          </a:bodyPr>
          <a:lstStyle/>
          <a:p>
            <a:pPr indent="0" lvl="0" marL="0" marR="0" rtl="0" algn="l">
              <a:lnSpc>
                <a:spcPct val="100000"/>
              </a:lnSpc>
              <a:spcBef>
                <a:spcPts val="0"/>
              </a:spcBef>
              <a:spcAft>
                <a:spcPts val="0"/>
              </a:spcAft>
              <a:buClr>
                <a:srgbClr val="000000"/>
              </a:buClr>
              <a:buSzPts val="900"/>
              <a:buFont typeface="Arial"/>
              <a:buNone/>
            </a:pPr>
            <a:r>
              <a:rPr b="0" i="0" lang="ja" sz="900" u="none" cap="none" strike="noStrike">
                <a:solidFill>
                  <a:schemeClr val="lt1"/>
                </a:solidFill>
                <a:latin typeface="Noto Sans JP"/>
                <a:ea typeface="Noto Sans JP"/>
                <a:cs typeface="Noto Sans JP"/>
                <a:sym typeface="Noto Sans JP"/>
              </a:rPr>
              <a:t>条件を遵守して記事を作成してください。</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rPr b="0" i="0" lang="ja" sz="900" u="none" cap="none" strike="noStrike">
                <a:solidFill>
                  <a:schemeClr val="lt1"/>
                </a:solidFill>
                <a:latin typeface="Noto Sans JP"/>
                <a:ea typeface="Noto Sans JP"/>
                <a:cs typeface="Noto Sans JP"/>
                <a:sym typeface="Noto Sans JP"/>
              </a:rPr>
              <a:t>1つ目。使用する記法はマークダウンとすること。文字数は500字から1000文字の範囲とすること。記事の最後に以下の情報を含めること。</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rPr b="0" i="0" lang="ja" sz="900" u="none" cap="none" strike="noStrike">
                <a:solidFill>
                  <a:schemeClr val="lt1"/>
                </a:solidFill>
                <a:latin typeface="Noto Sans JP"/>
                <a:ea typeface="Noto Sans JP"/>
                <a:cs typeface="Noto Sans JP"/>
                <a:sym typeface="Noto Sans JP"/>
              </a:rPr>
              <a:t>この記事はChatGPTを使用して作成されています。執筆日：YYYY/MM/DD。執筆者：John Doe。</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rPr b="0" i="0" lang="ja" sz="900" u="none" cap="none" strike="noStrike">
                <a:solidFill>
                  <a:schemeClr val="lt1"/>
                </a:solidFill>
                <a:latin typeface="Noto Sans JP"/>
                <a:ea typeface="Noto Sans JP"/>
                <a:cs typeface="Noto Sans JP"/>
                <a:sym typeface="Noto Sans JP"/>
              </a:rPr>
              <a:t>次に対象読者について。以下の要素を含む人物とする。ChatGPT未経験者であり、かつITエンジニアであること。</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rPr b="0" i="0" lang="ja" sz="900" u="none" cap="none" strike="noStrike">
                <a:solidFill>
                  <a:schemeClr val="lt1"/>
                </a:solidFill>
                <a:latin typeface="Noto Sans JP"/>
                <a:ea typeface="Noto Sans JP"/>
                <a:cs typeface="Noto Sans JP"/>
                <a:sym typeface="Noto Sans JP"/>
              </a:rPr>
              <a:t>さらに記事タイトルとして「ChatGPT入門ガイド」とすること。</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rPr b="0" i="0" lang="ja" sz="900" u="none" cap="none" strike="noStrike">
                <a:solidFill>
                  <a:schemeClr val="lt1"/>
                </a:solidFill>
                <a:latin typeface="Noto Sans JP"/>
                <a:ea typeface="Noto Sans JP"/>
                <a:cs typeface="Noto Sans JP"/>
                <a:sym typeface="Noto Sans JP"/>
              </a:rPr>
              <a:t>記事内容は、対象読者を考慮し、以下の内容で構成すること。まずChatGPTについて解説すること。次にChatGPTを使用する上でのメリットとデメリットについて述べること。そしてChatGPTの使用例を挙げること。最後にGPT-3.5とGPT-4.0の違いについて、以下の表形式に沿って説明すること。</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900"/>
              <a:buFont typeface="Arial"/>
              <a:buNone/>
            </a:pPr>
            <a:r>
              <a:rPr b="0" i="0" lang="ja" sz="900" u="none" cap="none" strike="noStrike">
                <a:solidFill>
                  <a:schemeClr val="lt1"/>
                </a:solidFill>
                <a:latin typeface="Noto Sans JP"/>
                <a:ea typeface="Noto Sans JP"/>
                <a:cs typeface="Noto Sans JP"/>
                <a:sym typeface="Noto Sans JP"/>
              </a:rPr>
              <a:t>特徴、GPT-3.5、GPT-4.0、料金体系、性能。</a:t>
            </a:r>
            <a:endParaRPr b="0" i="0" sz="900" u="none" cap="none" strike="noStrike">
              <a:solidFill>
                <a:schemeClr val="lt1"/>
              </a:solidFill>
              <a:latin typeface="Noto Sans JP"/>
              <a:ea typeface="Noto Sans JP"/>
              <a:cs typeface="Noto Sans JP"/>
              <a:sym typeface="Noto Sans JP"/>
            </a:endParaRPr>
          </a:p>
        </p:txBody>
      </p:sp>
      <p:sp>
        <p:nvSpPr>
          <p:cNvPr id="483" name="Google Shape;483;p49"/>
          <p:cNvSpPr txBox="1"/>
          <p:nvPr/>
        </p:nvSpPr>
        <p:spPr>
          <a:xfrm>
            <a:off x="612900" y="534327"/>
            <a:ext cx="3272700" cy="386100"/>
          </a:xfrm>
          <a:prstGeom prst="rect">
            <a:avLst/>
          </a:prstGeom>
          <a:noFill/>
          <a:ln>
            <a:noFill/>
          </a:ln>
        </p:spPr>
        <p:txBody>
          <a:bodyPr anchorCtr="0" anchor="t" bIns="99725" lIns="99725" spcFirstLastPara="1" rIns="99725" wrap="square" tIns="99725">
            <a:spAutoFit/>
          </a:bodyPr>
          <a:lstStyle/>
          <a:p>
            <a:pPr indent="0" lvl="0" marL="0" marR="0" rtl="0" algn="ctr">
              <a:lnSpc>
                <a:spcPct val="115000"/>
              </a:lnSpc>
              <a:spcBef>
                <a:spcPts val="1300"/>
              </a:spcBef>
              <a:spcAft>
                <a:spcPts val="1300"/>
              </a:spcAft>
              <a:buClr>
                <a:srgbClr val="000000"/>
              </a:buClr>
              <a:buSzPts val="1200"/>
              <a:buFont typeface="Arial"/>
              <a:buNone/>
            </a:pPr>
            <a:r>
              <a:rPr b="1" i="0" lang="ja" sz="1200" u="none" cap="none" strike="noStrike">
                <a:solidFill>
                  <a:srgbClr val="434343"/>
                </a:solidFill>
                <a:latin typeface="Noto Sans JP"/>
                <a:ea typeface="Noto Sans JP"/>
                <a:cs typeface="Noto Sans JP"/>
                <a:sym typeface="Noto Sans JP"/>
              </a:rPr>
              <a:t>AIが理解しにくいプロンプト</a:t>
            </a:r>
            <a:endParaRPr b="1" i="0" sz="1500" u="none" cap="none" strike="noStrike">
              <a:solidFill>
                <a:srgbClr val="434343"/>
              </a:solidFill>
              <a:latin typeface="Noto Sans JP"/>
              <a:ea typeface="Noto Sans JP"/>
              <a:cs typeface="Noto Sans JP"/>
              <a:sym typeface="Noto Sans JP"/>
            </a:endParaRPr>
          </a:p>
        </p:txBody>
      </p:sp>
      <p:sp>
        <p:nvSpPr>
          <p:cNvPr id="484" name="Google Shape;484;p49"/>
          <p:cNvSpPr txBox="1"/>
          <p:nvPr/>
        </p:nvSpPr>
        <p:spPr>
          <a:xfrm>
            <a:off x="4813364" y="534327"/>
            <a:ext cx="3823800" cy="386100"/>
          </a:xfrm>
          <a:prstGeom prst="rect">
            <a:avLst/>
          </a:prstGeom>
          <a:noFill/>
          <a:ln>
            <a:noFill/>
          </a:ln>
        </p:spPr>
        <p:txBody>
          <a:bodyPr anchorCtr="0" anchor="t" bIns="99725" lIns="99725" spcFirstLastPara="1" rIns="99725" wrap="square" tIns="99725">
            <a:spAutoFit/>
          </a:bodyPr>
          <a:lstStyle/>
          <a:p>
            <a:pPr indent="0" lvl="0" marL="0" marR="0" rtl="0" algn="ctr">
              <a:lnSpc>
                <a:spcPct val="115000"/>
              </a:lnSpc>
              <a:spcBef>
                <a:spcPts val="1300"/>
              </a:spcBef>
              <a:spcAft>
                <a:spcPts val="1300"/>
              </a:spcAft>
              <a:buClr>
                <a:srgbClr val="000000"/>
              </a:buClr>
              <a:buSzPts val="1200"/>
              <a:buFont typeface="Arial"/>
              <a:buNone/>
            </a:pPr>
            <a:r>
              <a:rPr b="1" i="0" lang="ja" sz="1200" u="none" cap="none" strike="noStrike">
                <a:solidFill>
                  <a:srgbClr val="434343"/>
                </a:solidFill>
                <a:latin typeface="Noto Sans JP"/>
                <a:ea typeface="Noto Sans JP"/>
                <a:cs typeface="Noto Sans JP"/>
                <a:sym typeface="Noto Sans JP"/>
              </a:rPr>
              <a:t>AIが理解しやすいプロンプト（マークダウン記法）</a:t>
            </a:r>
            <a:endParaRPr b="1" i="0" sz="1500" u="none" cap="none" strike="noStrike">
              <a:solidFill>
                <a:srgbClr val="434343"/>
              </a:solidFill>
              <a:latin typeface="Noto Sans JP"/>
              <a:ea typeface="Noto Sans JP"/>
              <a:cs typeface="Noto Sans JP"/>
              <a:sym typeface="Noto Sans JP"/>
            </a:endParaRPr>
          </a:p>
        </p:txBody>
      </p:sp>
      <p:sp>
        <p:nvSpPr>
          <p:cNvPr id="485" name="Google Shape;485;p49"/>
          <p:cNvSpPr/>
          <p:nvPr/>
        </p:nvSpPr>
        <p:spPr>
          <a:xfrm>
            <a:off x="1139782" y="4745591"/>
            <a:ext cx="5814300" cy="312000"/>
          </a:xfrm>
          <a:prstGeom prst="rect">
            <a:avLst/>
          </a:prstGeom>
          <a:noFill/>
          <a:ln>
            <a:noFill/>
          </a:ln>
        </p:spPr>
        <p:txBody>
          <a:bodyPr anchorCtr="0" anchor="t" bIns="49850" lIns="99725" spcFirstLastPara="1" rIns="99725" wrap="square" tIns="49850">
            <a:noAutofit/>
          </a:bodyPr>
          <a:lstStyle/>
          <a:p>
            <a:pPr indent="0" lvl="0" marL="0" marR="0" rtl="0" algn="l">
              <a:lnSpc>
                <a:spcPct val="144444"/>
              </a:lnSpc>
              <a:spcBef>
                <a:spcPts val="0"/>
              </a:spcBef>
              <a:spcAft>
                <a:spcPts val="0"/>
              </a:spcAft>
              <a:buClr>
                <a:srgbClr val="000000"/>
              </a:buClr>
              <a:buSzPts val="1200"/>
              <a:buFont typeface="Arial"/>
              <a:buNone/>
            </a:pPr>
            <a:r>
              <a:rPr b="1" i="0" lang="ja" sz="1000" u="sng" cap="none" strike="noStrike">
                <a:solidFill>
                  <a:schemeClr val="hlink"/>
                </a:solidFill>
                <a:latin typeface="Noto Sans JP"/>
                <a:ea typeface="Noto Sans JP"/>
                <a:cs typeface="Noto Sans JP"/>
                <a:sym typeface="Noto Sans JP"/>
                <a:hlinkClick r:id="rId4"/>
              </a:rPr>
              <a:t>ChatGPTで覚えておくと便利なMarkdown記法5選</a:t>
            </a:r>
            <a:endParaRPr b="1" i="0" sz="1000" u="none" cap="none" strike="noStrike">
              <a:solidFill>
                <a:schemeClr val="dk1"/>
              </a:solidFill>
              <a:latin typeface="Noto Sans JP"/>
              <a:ea typeface="Noto Sans JP"/>
              <a:cs typeface="Noto Sans JP"/>
              <a:sym typeface="Noto Sans JP"/>
            </a:endParaRPr>
          </a:p>
        </p:txBody>
      </p:sp>
      <p:sp>
        <p:nvSpPr>
          <p:cNvPr id="486" name="Google Shape;486;p49"/>
          <p:cNvSpPr/>
          <p:nvPr/>
        </p:nvSpPr>
        <p:spPr>
          <a:xfrm>
            <a:off x="148501" y="165736"/>
            <a:ext cx="62496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効果的なAIへの指示「プロンプト」の書き方～2.マークダウン記法について～</a:t>
            </a:r>
            <a:endParaRPr b="0" i="0" sz="1300" u="none" cap="none" strike="noStrike">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491" name="Shape 491"/>
        <p:cNvGrpSpPr/>
        <p:nvPr/>
      </p:nvGrpSpPr>
      <p:grpSpPr>
        <a:xfrm>
          <a:off x="0" y="0"/>
          <a:ext cx="0" cy="0"/>
          <a:chOff x="0" y="0"/>
          <a:chExt cx="0" cy="0"/>
        </a:xfrm>
      </p:grpSpPr>
      <p:pic>
        <p:nvPicPr>
          <p:cNvPr descr="preencoded.png" id="492" name="Google Shape;492;p50"/>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493" name="Google Shape;493;p50"/>
          <p:cNvSpPr/>
          <p:nvPr/>
        </p:nvSpPr>
        <p:spPr>
          <a:xfrm>
            <a:off x="148501" y="186518"/>
            <a:ext cx="60408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2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効果的なAIへの指示「プロンプト」の書き方～プロンプトのコツ8選～</a:t>
            </a:r>
            <a:endParaRPr b="1" i="0" sz="1300" u="none" cap="none" strike="noStrike">
              <a:solidFill>
                <a:srgbClr val="333333"/>
              </a:solidFill>
              <a:latin typeface="Noto Sans JP"/>
              <a:ea typeface="Noto Sans JP"/>
              <a:cs typeface="Noto Sans JP"/>
              <a:sym typeface="Noto Sans JP"/>
            </a:endParaRPr>
          </a:p>
        </p:txBody>
      </p:sp>
      <p:sp>
        <p:nvSpPr>
          <p:cNvPr id="494" name="Google Shape;494;p50"/>
          <p:cNvSpPr/>
          <p:nvPr/>
        </p:nvSpPr>
        <p:spPr>
          <a:xfrm>
            <a:off x="871200" y="687055"/>
            <a:ext cx="7842300" cy="3852900"/>
          </a:xfrm>
          <a:prstGeom prst="rect">
            <a:avLst/>
          </a:prstGeom>
          <a:noFill/>
          <a:ln>
            <a:noFill/>
          </a:ln>
        </p:spPr>
        <p:txBody>
          <a:bodyPr anchorCtr="0" anchor="ctr" bIns="49850" lIns="99725" spcFirstLastPara="1" rIns="99725" wrap="square" tIns="49850">
            <a:noAutofit/>
          </a:bodyPr>
          <a:lstStyle/>
          <a:p>
            <a:pPr indent="0" lvl="0" marL="0" marR="0" rtl="0" algn="l">
              <a:lnSpc>
                <a:spcPct val="146666"/>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効果的なプロンプトを書くためのコツ</a:t>
            </a:r>
            <a:endParaRPr b="0" i="0" sz="1600" u="none" cap="none" strike="noStrike">
              <a:solidFill>
                <a:schemeClr val="dk1"/>
              </a:solidFill>
              <a:latin typeface="Calibri"/>
              <a:ea typeface="Calibri"/>
              <a:cs typeface="Calibri"/>
              <a:sym typeface="Calibri"/>
            </a:endParaRPr>
          </a:p>
          <a:p>
            <a:pPr indent="0" lvl="0" marL="0" marR="0" rtl="0" algn="l">
              <a:lnSpc>
                <a:spcPct val="146666"/>
              </a:lnSpc>
              <a:spcBef>
                <a:spcPts val="0"/>
              </a:spcBef>
              <a:spcAft>
                <a:spcPts val="0"/>
              </a:spcAft>
              <a:buClr>
                <a:srgbClr val="000000"/>
              </a:buClr>
              <a:buSzPts val="1200"/>
              <a:buFont typeface="Arial"/>
              <a:buNone/>
            </a:pPr>
            <a:r>
              <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単語にこだわる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AIが理解しやすい形式で書く※マークダウン記法</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FF0000"/>
              </a:buClr>
              <a:buSzPts val="1600"/>
              <a:buFont typeface="Noto Sans JP"/>
              <a:buAutoNum type="arabicPeriod"/>
            </a:pPr>
            <a:r>
              <a:rPr b="1" i="0" lang="ja" sz="1600" u="none" cap="none" strike="noStrike">
                <a:solidFill>
                  <a:srgbClr val="FF0000"/>
                </a:solidFill>
                <a:latin typeface="Noto Sans JP"/>
                <a:ea typeface="Noto Sans JP"/>
                <a:cs typeface="Noto Sans JP"/>
                <a:sym typeface="Noto Sans JP"/>
              </a:rPr>
              <a:t>役割を与える</a:t>
            </a:r>
            <a:endParaRPr b="1" i="0" sz="1600" u="none" cap="none" strike="noStrike">
              <a:solidFill>
                <a:srgbClr val="FF0000"/>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明確な指示を書く</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文脈情報の提供</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タスクを段階的に分ける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考える時間を与える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実例を与える</a:t>
            </a:r>
            <a:endParaRPr b="1" i="0" sz="1600" u="none" cap="none" strike="noStrike">
              <a:solidFill>
                <a:srgbClr val="333333"/>
              </a:solidFill>
              <a:latin typeface="Noto Sans JP"/>
              <a:ea typeface="Noto Sans JP"/>
              <a:cs typeface="Noto Sans JP"/>
              <a:sym typeface="Noto Sans JP"/>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499" name="Shape 499"/>
        <p:cNvGrpSpPr/>
        <p:nvPr/>
      </p:nvGrpSpPr>
      <p:grpSpPr>
        <a:xfrm>
          <a:off x="0" y="0"/>
          <a:ext cx="0" cy="0"/>
          <a:chOff x="0" y="0"/>
          <a:chExt cx="0" cy="0"/>
        </a:xfrm>
      </p:grpSpPr>
      <p:pic>
        <p:nvPicPr>
          <p:cNvPr descr="preencoded.png" id="500" name="Google Shape;500;p51"/>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501" name="Google Shape;501;p51"/>
          <p:cNvSpPr/>
          <p:nvPr/>
        </p:nvSpPr>
        <p:spPr>
          <a:xfrm>
            <a:off x="148501" y="165736"/>
            <a:ext cx="62496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効果的なAIへの指示「プロンプト」の書き方～3.役割を与える～</a:t>
            </a:r>
            <a:endParaRPr b="0" i="0" sz="1300" u="none" cap="none" strike="noStrike">
              <a:solidFill>
                <a:schemeClr val="dk1"/>
              </a:solidFill>
              <a:latin typeface="Calibri"/>
              <a:ea typeface="Calibri"/>
              <a:cs typeface="Calibri"/>
              <a:sym typeface="Calibri"/>
            </a:endParaRPr>
          </a:p>
        </p:txBody>
      </p:sp>
      <p:sp>
        <p:nvSpPr>
          <p:cNvPr id="502" name="Google Shape;502;p51"/>
          <p:cNvSpPr/>
          <p:nvPr/>
        </p:nvSpPr>
        <p:spPr>
          <a:xfrm>
            <a:off x="871274" y="677280"/>
            <a:ext cx="74016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3333"/>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事前に役割を明記してあげると、それに従って回答を作ってくれる</a:t>
            </a:r>
            <a:endParaRPr b="1" i="0" sz="1600" u="none" cap="none" strike="noStrike">
              <a:solidFill>
                <a:srgbClr val="333333"/>
              </a:solidFill>
              <a:latin typeface="Noto Sans JP"/>
              <a:ea typeface="Noto Sans JP"/>
              <a:cs typeface="Noto Sans JP"/>
              <a:sym typeface="Noto Sans JP"/>
            </a:endParaRPr>
          </a:p>
        </p:txBody>
      </p:sp>
      <p:sp>
        <p:nvSpPr>
          <p:cNvPr id="503" name="Google Shape;503;p51"/>
          <p:cNvSpPr txBox="1"/>
          <p:nvPr/>
        </p:nvSpPr>
        <p:spPr>
          <a:xfrm>
            <a:off x="277964" y="1613264"/>
            <a:ext cx="3975300" cy="2313300"/>
          </a:xfrm>
          <a:prstGeom prst="rect">
            <a:avLst/>
          </a:prstGeom>
          <a:noFill/>
          <a:ln>
            <a:noFill/>
          </a:ln>
        </p:spPr>
        <p:txBody>
          <a:bodyPr anchorCtr="0" anchor="t" bIns="99725" lIns="99725" spcFirstLastPara="1" rIns="99725" wrap="square" tIns="99725">
            <a:spAutoFit/>
          </a:bodyPr>
          <a:lstStyle/>
          <a:p>
            <a:pPr indent="-330200" lvl="0" marL="495300" marR="0" rtl="0" algn="l">
              <a:lnSpc>
                <a:spcPct val="146666"/>
              </a:lnSpc>
              <a:spcBef>
                <a:spcPts val="0"/>
              </a:spcBef>
              <a:spcAft>
                <a:spcPts val="0"/>
              </a:spcAft>
              <a:buClr>
                <a:srgbClr val="333333"/>
              </a:buClr>
              <a:buSzPts val="1400"/>
              <a:buFont typeface="Noto Sans JP"/>
              <a:buChar char="●"/>
            </a:pPr>
            <a:r>
              <a:rPr b="1" i="0" lang="ja" sz="1400" u="none" cap="none" strike="noStrike">
                <a:solidFill>
                  <a:srgbClr val="333333"/>
                </a:solidFill>
                <a:latin typeface="Noto Sans JP"/>
                <a:ea typeface="Noto Sans JP"/>
                <a:cs typeface="Noto Sans JP"/>
                <a:sym typeface="Noto Sans JP"/>
              </a:rPr>
              <a:t>役割の与え方の例</a:t>
            </a:r>
            <a:endParaRPr b="1" i="0" sz="1400" u="none" cap="none" strike="noStrike">
              <a:solidFill>
                <a:srgbClr val="333333"/>
              </a:solidFill>
              <a:latin typeface="Noto Sans JP"/>
              <a:ea typeface="Noto Sans JP"/>
              <a:cs typeface="Noto Sans JP"/>
              <a:sym typeface="Noto Sans JP"/>
            </a:endParaRPr>
          </a:p>
          <a:p>
            <a:pPr indent="-342900" lvl="1" marL="1003300" marR="0" rtl="0" algn="l">
              <a:lnSpc>
                <a:spcPct val="146666"/>
              </a:lnSpc>
              <a:spcBef>
                <a:spcPts val="0"/>
              </a:spcBef>
              <a:spcAft>
                <a:spcPts val="0"/>
              </a:spcAft>
              <a:buClr>
                <a:srgbClr val="333333"/>
              </a:buClr>
              <a:buSzPts val="1400"/>
              <a:buFont typeface="Noto Sans JP"/>
              <a:buChar char="○"/>
            </a:pPr>
            <a:r>
              <a:rPr b="1" i="0" lang="ja" sz="1400" u="none" cap="none" strike="noStrike">
                <a:solidFill>
                  <a:srgbClr val="333333"/>
                </a:solidFill>
                <a:latin typeface="Noto Sans JP"/>
                <a:ea typeface="Noto Sans JP"/>
                <a:cs typeface="Noto Sans JP"/>
                <a:sym typeface="Noto Sans JP"/>
              </a:rPr>
              <a:t>「あなたは経験豊富な百戦錬磨のP&amp;Gのマーケターです」</a:t>
            </a:r>
            <a:endParaRPr b="1" i="0" sz="1400" u="none" cap="none" strike="noStrike">
              <a:solidFill>
                <a:srgbClr val="333333"/>
              </a:solidFill>
              <a:latin typeface="Noto Sans JP"/>
              <a:ea typeface="Noto Sans JP"/>
              <a:cs typeface="Noto Sans JP"/>
              <a:sym typeface="Noto Sans JP"/>
            </a:endParaRPr>
          </a:p>
          <a:p>
            <a:pPr indent="-342900" lvl="1" marL="1003300" marR="0" rtl="0" algn="l">
              <a:lnSpc>
                <a:spcPct val="146666"/>
              </a:lnSpc>
              <a:spcBef>
                <a:spcPts val="0"/>
              </a:spcBef>
              <a:spcAft>
                <a:spcPts val="0"/>
              </a:spcAft>
              <a:buClr>
                <a:srgbClr val="333333"/>
              </a:buClr>
              <a:buSzPts val="1400"/>
              <a:buFont typeface="Noto Sans JP"/>
              <a:buChar char="○"/>
            </a:pPr>
            <a:r>
              <a:rPr b="1" i="0" lang="ja" sz="1400" u="none" cap="none" strike="noStrike">
                <a:solidFill>
                  <a:srgbClr val="333333"/>
                </a:solidFill>
                <a:latin typeface="Noto Sans JP"/>
                <a:ea typeface="Noto Sans JP"/>
                <a:cs typeface="Noto Sans JP"/>
                <a:sym typeface="Noto Sans JP"/>
              </a:rPr>
              <a:t>「あなたは作れないものが無い、Googleのエンジニアです」</a:t>
            </a:r>
            <a:endParaRPr b="1" i="0" sz="1400" u="none" cap="none" strike="noStrike">
              <a:solidFill>
                <a:srgbClr val="333333"/>
              </a:solidFill>
              <a:latin typeface="Noto Sans JP"/>
              <a:ea typeface="Noto Sans JP"/>
              <a:cs typeface="Noto Sans JP"/>
              <a:sym typeface="Noto Sans JP"/>
            </a:endParaRPr>
          </a:p>
          <a:p>
            <a:pPr indent="-342900" lvl="1" marL="1003300" marR="0" rtl="0" algn="l">
              <a:lnSpc>
                <a:spcPct val="146666"/>
              </a:lnSpc>
              <a:spcBef>
                <a:spcPts val="0"/>
              </a:spcBef>
              <a:spcAft>
                <a:spcPts val="0"/>
              </a:spcAft>
              <a:buClr>
                <a:srgbClr val="333333"/>
              </a:buClr>
              <a:buSzPts val="1400"/>
              <a:buFont typeface="Noto Sans JP"/>
              <a:buChar char="○"/>
            </a:pPr>
            <a:r>
              <a:rPr b="1" i="0" lang="ja" sz="1400" u="none" cap="none" strike="noStrike">
                <a:solidFill>
                  <a:srgbClr val="333333"/>
                </a:solidFill>
                <a:latin typeface="Noto Sans JP"/>
                <a:ea typeface="Noto Sans JP"/>
                <a:cs typeface="Noto Sans JP"/>
                <a:sym typeface="Noto Sans JP"/>
              </a:rPr>
              <a:t>「あなたは、説明が分かりやすいと定評がある小学校の先生です」</a:t>
            </a:r>
            <a:endParaRPr b="1" i="0" sz="1400" u="none" cap="none" strike="noStrike">
              <a:solidFill>
                <a:srgbClr val="333333"/>
              </a:solidFill>
              <a:latin typeface="Noto Sans JP"/>
              <a:ea typeface="Noto Sans JP"/>
              <a:cs typeface="Noto Sans JP"/>
              <a:sym typeface="Noto Sans JP"/>
            </a:endParaRPr>
          </a:p>
        </p:txBody>
      </p:sp>
      <p:pic>
        <p:nvPicPr>
          <p:cNvPr id="504" name="Google Shape;504;p51"/>
          <p:cNvPicPr preferRelativeResize="0"/>
          <p:nvPr/>
        </p:nvPicPr>
        <p:blipFill rotWithShape="1">
          <a:blip r:embed="rId4">
            <a:alphaModFix/>
          </a:blip>
          <a:srcRect b="0" l="0" r="0" t="0"/>
          <a:stretch/>
        </p:blipFill>
        <p:spPr>
          <a:xfrm>
            <a:off x="4495500" y="1613253"/>
            <a:ext cx="4482244" cy="257979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509" name="Shape 509"/>
        <p:cNvGrpSpPr/>
        <p:nvPr/>
      </p:nvGrpSpPr>
      <p:grpSpPr>
        <a:xfrm>
          <a:off x="0" y="0"/>
          <a:ext cx="0" cy="0"/>
          <a:chOff x="0" y="0"/>
          <a:chExt cx="0" cy="0"/>
        </a:xfrm>
      </p:grpSpPr>
      <p:pic>
        <p:nvPicPr>
          <p:cNvPr descr="preencoded.png" id="510" name="Google Shape;510;p52"/>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511" name="Google Shape;511;p52"/>
          <p:cNvSpPr/>
          <p:nvPr/>
        </p:nvSpPr>
        <p:spPr>
          <a:xfrm>
            <a:off x="148501" y="186518"/>
            <a:ext cx="60408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2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効果的なAIへの指示「プロンプト」の書き方～プロンプトのコツ8選～</a:t>
            </a:r>
            <a:endParaRPr b="1" i="0" sz="1300" u="none" cap="none" strike="noStrike">
              <a:solidFill>
                <a:srgbClr val="333333"/>
              </a:solidFill>
              <a:latin typeface="Noto Sans JP"/>
              <a:ea typeface="Noto Sans JP"/>
              <a:cs typeface="Noto Sans JP"/>
              <a:sym typeface="Noto Sans JP"/>
            </a:endParaRPr>
          </a:p>
        </p:txBody>
      </p:sp>
      <p:sp>
        <p:nvSpPr>
          <p:cNvPr id="512" name="Google Shape;512;p52"/>
          <p:cNvSpPr/>
          <p:nvPr/>
        </p:nvSpPr>
        <p:spPr>
          <a:xfrm>
            <a:off x="871200" y="687055"/>
            <a:ext cx="7842300" cy="3852900"/>
          </a:xfrm>
          <a:prstGeom prst="rect">
            <a:avLst/>
          </a:prstGeom>
          <a:noFill/>
          <a:ln>
            <a:noFill/>
          </a:ln>
        </p:spPr>
        <p:txBody>
          <a:bodyPr anchorCtr="0" anchor="ctr" bIns="49850" lIns="99725" spcFirstLastPara="1" rIns="99725" wrap="square" tIns="49850">
            <a:noAutofit/>
          </a:bodyPr>
          <a:lstStyle/>
          <a:p>
            <a:pPr indent="0" lvl="0" marL="0" marR="0" rtl="0" algn="l">
              <a:lnSpc>
                <a:spcPct val="146666"/>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効果的なプロンプトを書くためのコツ</a:t>
            </a:r>
            <a:endParaRPr b="0" i="0" sz="1600" u="none" cap="none" strike="noStrike">
              <a:solidFill>
                <a:schemeClr val="dk1"/>
              </a:solidFill>
              <a:latin typeface="Calibri"/>
              <a:ea typeface="Calibri"/>
              <a:cs typeface="Calibri"/>
              <a:sym typeface="Calibri"/>
            </a:endParaRPr>
          </a:p>
          <a:p>
            <a:pPr indent="0" lvl="0" marL="0" marR="0" rtl="0" algn="l">
              <a:lnSpc>
                <a:spcPct val="146666"/>
              </a:lnSpc>
              <a:spcBef>
                <a:spcPts val="0"/>
              </a:spcBef>
              <a:spcAft>
                <a:spcPts val="0"/>
              </a:spcAft>
              <a:buClr>
                <a:srgbClr val="000000"/>
              </a:buClr>
              <a:buSzPts val="1200"/>
              <a:buFont typeface="Arial"/>
              <a:buNone/>
            </a:pPr>
            <a:r>
              <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単語にこだわる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AIが理解しやすい形式で書く※マークダウン記法</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役割を与える</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FF0000"/>
              </a:buClr>
              <a:buSzPts val="1600"/>
              <a:buFont typeface="Noto Sans JP"/>
              <a:buAutoNum type="arabicPeriod"/>
            </a:pPr>
            <a:r>
              <a:rPr b="1" i="0" lang="ja" sz="1600" u="none" cap="none" strike="noStrike">
                <a:solidFill>
                  <a:srgbClr val="FF0000"/>
                </a:solidFill>
                <a:latin typeface="Noto Sans JP"/>
                <a:ea typeface="Noto Sans JP"/>
                <a:cs typeface="Noto Sans JP"/>
                <a:sym typeface="Noto Sans JP"/>
              </a:rPr>
              <a:t>明確な指示を書く</a:t>
            </a:r>
            <a:endParaRPr b="1" i="0" sz="1600" u="none" cap="none" strike="noStrike">
              <a:solidFill>
                <a:srgbClr val="FF0000"/>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文脈情報の提供</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タスクを段階的に分ける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考える時間を与える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実例を与える</a:t>
            </a:r>
            <a:endParaRPr b="1" i="0" sz="1600" u="none" cap="none" strike="noStrike">
              <a:solidFill>
                <a:srgbClr val="333333"/>
              </a:solidFill>
              <a:latin typeface="Noto Sans JP"/>
              <a:ea typeface="Noto Sans JP"/>
              <a:cs typeface="Noto Sans JP"/>
              <a:sym typeface="Noto Sans JP"/>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7" name="Shape 157"/>
        <p:cNvGrpSpPr/>
        <p:nvPr/>
      </p:nvGrpSpPr>
      <p:grpSpPr>
        <a:xfrm>
          <a:off x="0" y="0"/>
          <a:ext cx="0" cy="0"/>
          <a:chOff x="0" y="0"/>
          <a:chExt cx="0" cy="0"/>
        </a:xfrm>
      </p:grpSpPr>
      <p:sp>
        <p:nvSpPr>
          <p:cNvPr id="158" name="Google Shape;158;p17"/>
          <p:cNvSpPr/>
          <p:nvPr/>
        </p:nvSpPr>
        <p:spPr>
          <a:xfrm>
            <a:off x="148490" y="193582"/>
            <a:ext cx="5600700" cy="186900"/>
          </a:xfrm>
          <a:prstGeom prst="rect">
            <a:avLst/>
          </a:prstGeom>
          <a:noFill/>
          <a:ln>
            <a:noFill/>
          </a:ln>
        </p:spPr>
        <p:txBody>
          <a:bodyPr anchorCtr="0" anchor="ctr" bIns="45700" lIns="91425" spcFirstLastPara="1" rIns="91425" wrap="square" tIns="45700">
            <a:noAutofit/>
          </a:bodyPr>
          <a:lstStyle/>
          <a:p>
            <a:pPr indent="0" lvl="0" marL="0" rtl="0" algn="l">
              <a:lnSpc>
                <a:spcPct val="146666"/>
              </a:lnSpc>
              <a:spcBef>
                <a:spcPts val="0"/>
              </a:spcBef>
              <a:spcAft>
                <a:spcPts val="0"/>
              </a:spcAft>
              <a:buSzPts val="1100"/>
              <a:buNone/>
            </a:pPr>
            <a:r>
              <a:rPr b="1" lang="ja" sz="1200">
                <a:solidFill>
                  <a:srgbClr val="434343"/>
                </a:solidFill>
                <a:latin typeface="Noto Sans JP"/>
                <a:ea typeface="Noto Sans JP"/>
                <a:cs typeface="Noto Sans JP"/>
                <a:sym typeface="Noto Sans JP"/>
              </a:rPr>
              <a:t>本日の流れ</a:t>
            </a:r>
            <a:endParaRPr b="1" sz="1500">
              <a:solidFill>
                <a:srgbClr val="434343"/>
              </a:solidFill>
              <a:latin typeface="Noto Sans JP"/>
              <a:ea typeface="Noto Sans JP"/>
              <a:cs typeface="Noto Sans JP"/>
              <a:sym typeface="Noto Sans JP"/>
            </a:endParaRPr>
          </a:p>
        </p:txBody>
      </p:sp>
      <p:pic>
        <p:nvPicPr>
          <p:cNvPr descr="preencoded.png" id="159" name="Google Shape;159;p17"/>
          <p:cNvPicPr preferRelativeResize="0"/>
          <p:nvPr/>
        </p:nvPicPr>
        <p:blipFill rotWithShape="1">
          <a:blip r:embed="rId3">
            <a:alphaModFix/>
          </a:blip>
          <a:srcRect b="0" l="0" r="0" t="0"/>
          <a:stretch/>
        </p:blipFill>
        <p:spPr>
          <a:xfrm>
            <a:off x="128205" y="176645"/>
            <a:ext cx="20784" cy="259772"/>
          </a:xfrm>
          <a:prstGeom prst="rect">
            <a:avLst/>
          </a:prstGeom>
          <a:noFill/>
          <a:ln>
            <a:noFill/>
          </a:ln>
        </p:spPr>
      </p:pic>
      <p:cxnSp>
        <p:nvCxnSpPr>
          <p:cNvPr id="160" name="Google Shape;160;p17"/>
          <p:cNvCxnSpPr/>
          <p:nvPr/>
        </p:nvCxnSpPr>
        <p:spPr>
          <a:xfrm>
            <a:off x="274725" y="4746125"/>
            <a:ext cx="8547300" cy="0"/>
          </a:xfrm>
          <a:prstGeom prst="straightConnector1">
            <a:avLst/>
          </a:prstGeom>
          <a:noFill/>
          <a:ln cap="flat" cmpd="sng" w="38100">
            <a:solidFill>
              <a:srgbClr val="00AFB2"/>
            </a:solidFill>
            <a:prstDash val="solid"/>
            <a:round/>
            <a:headEnd len="med" w="med" type="none"/>
            <a:tailEnd len="med" w="med" type="none"/>
          </a:ln>
        </p:spPr>
      </p:cxnSp>
      <p:sp>
        <p:nvSpPr>
          <p:cNvPr id="161" name="Google Shape;161;p17"/>
          <p:cNvSpPr txBox="1"/>
          <p:nvPr/>
        </p:nvSpPr>
        <p:spPr>
          <a:xfrm>
            <a:off x="8306399" y="47394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sz="1000">
                <a:solidFill>
                  <a:srgbClr val="595959"/>
                </a:solidFill>
              </a:rPr>
              <a:t>‹#›</a:t>
            </a:fld>
            <a:endParaRPr sz="1000">
              <a:solidFill>
                <a:srgbClr val="595959"/>
              </a:solidFill>
            </a:endParaRPr>
          </a:p>
        </p:txBody>
      </p:sp>
      <p:sp>
        <p:nvSpPr>
          <p:cNvPr id="162" name="Google Shape;162;p17"/>
          <p:cNvSpPr/>
          <p:nvPr/>
        </p:nvSpPr>
        <p:spPr>
          <a:xfrm>
            <a:off x="-159900" y="450846"/>
            <a:ext cx="9463800" cy="736800"/>
          </a:xfrm>
          <a:prstGeom prst="rect">
            <a:avLst/>
          </a:prstGeom>
          <a:noFill/>
          <a:ln>
            <a:noFill/>
          </a:ln>
        </p:spPr>
        <p:txBody>
          <a:bodyPr anchorCtr="0" anchor="ctr" bIns="45700" lIns="91425" spcFirstLastPara="1" rIns="91425" wrap="square" tIns="45700">
            <a:noAutofit/>
          </a:bodyPr>
          <a:lstStyle/>
          <a:p>
            <a:pPr indent="0" lvl="0" marL="0" rtl="0" algn="ctr">
              <a:lnSpc>
                <a:spcPct val="130000"/>
              </a:lnSpc>
              <a:spcBef>
                <a:spcPts val="0"/>
              </a:spcBef>
              <a:spcAft>
                <a:spcPts val="0"/>
              </a:spcAft>
              <a:buSzPts val="1100"/>
              <a:buNone/>
            </a:pPr>
            <a:r>
              <a:rPr b="1" lang="ja" sz="1600">
                <a:solidFill>
                  <a:srgbClr val="434343"/>
                </a:solidFill>
                <a:latin typeface="Noto Sans JP"/>
                <a:ea typeface="Noto Sans JP"/>
                <a:cs typeface="Noto Sans JP"/>
                <a:sym typeface="Noto Sans JP"/>
              </a:rPr>
              <a:t>本日以下の流れで進行します</a:t>
            </a:r>
            <a:endParaRPr b="1" sz="1600">
              <a:solidFill>
                <a:srgbClr val="434343"/>
              </a:solidFill>
              <a:latin typeface="Noto Sans JP"/>
              <a:ea typeface="Noto Sans JP"/>
              <a:cs typeface="Noto Sans JP"/>
              <a:sym typeface="Noto Sans JP"/>
            </a:endParaRPr>
          </a:p>
        </p:txBody>
      </p:sp>
      <p:sp>
        <p:nvSpPr>
          <p:cNvPr id="163" name="Google Shape;163;p17"/>
          <p:cNvSpPr txBox="1"/>
          <p:nvPr/>
        </p:nvSpPr>
        <p:spPr>
          <a:xfrm>
            <a:off x="1521900" y="1335700"/>
            <a:ext cx="6100200" cy="29862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1200"/>
              </a:spcBef>
              <a:spcAft>
                <a:spcPts val="0"/>
              </a:spcAft>
              <a:buClr>
                <a:srgbClr val="434343"/>
              </a:buClr>
              <a:buSzPts val="1400"/>
              <a:buFont typeface="Noto Sans JP"/>
              <a:buAutoNum type="arabicPeriod"/>
            </a:pPr>
            <a:r>
              <a:rPr b="1" lang="ja">
                <a:solidFill>
                  <a:srgbClr val="434343"/>
                </a:solidFill>
                <a:latin typeface="Noto Sans JP"/>
                <a:ea typeface="Noto Sans JP"/>
                <a:cs typeface="Noto Sans JP"/>
                <a:sym typeface="Noto Sans JP"/>
              </a:rPr>
              <a:t>アイスブレイク</a:t>
            </a:r>
            <a:r>
              <a:rPr b="1" lang="ja">
                <a:solidFill>
                  <a:srgbClr val="434343"/>
                </a:solidFill>
                <a:latin typeface="Noto Sans JP"/>
                <a:ea typeface="Noto Sans JP"/>
                <a:cs typeface="Noto Sans JP"/>
                <a:sym typeface="Noto Sans JP"/>
              </a:rPr>
              <a:t>（5分）</a:t>
            </a:r>
            <a:endParaRPr b="1">
              <a:solidFill>
                <a:srgbClr val="434343"/>
              </a:solidFill>
              <a:latin typeface="Noto Sans JP"/>
              <a:ea typeface="Noto Sans JP"/>
              <a:cs typeface="Noto Sans JP"/>
              <a:sym typeface="Noto Sans JP"/>
            </a:endParaRPr>
          </a:p>
          <a:p>
            <a:pPr indent="-317500" lvl="0" marL="457200" rtl="0" algn="l">
              <a:lnSpc>
                <a:spcPct val="200000"/>
              </a:lnSpc>
              <a:spcBef>
                <a:spcPts val="0"/>
              </a:spcBef>
              <a:spcAft>
                <a:spcPts val="0"/>
              </a:spcAft>
              <a:buClr>
                <a:srgbClr val="434343"/>
              </a:buClr>
              <a:buSzPts val="1400"/>
              <a:buFont typeface="Noto Sans JP"/>
              <a:buAutoNum type="arabicPeriod"/>
            </a:pPr>
            <a:r>
              <a:rPr b="1" lang="ja">
                <a:solidFill>
                  <a:srgbClr val="434343"/>
                </a:solidFill>
                <a:latin typeface="Noto Sans JP"/>
                <a:ea typeface="Noto Sans JP"/>
                <a:cs typeface="Noto Sans JP"/>
                <a:sym typeface="Noto Sans JP"/>
              </a:rPr>
              <a:t>事前質問、ご要望について共有（5分）</a:t>
            </a:r>
            <a:endParaRPr b="1">
              <a:solidFill>
                <a:srgbClr val="434343"/>
              </a:solidFill>
              <a:latin typeface="Noto Sans JP"/>
              <a:ea typeface="Noto Sans JP"/>
              <a:cs typeface="Noto Sans JP"/>
              <a:sym typeface="Noto Sans JP"/>
            </a:endParaRPr>
          </a:p>
          <a:p>
            <a:pPr indent="-317500" lvl="0" marL="457200" rtl="0" algn="l">
              <a:lnSpc>
                <a:spcPct val="200000"/>
              </a:lnSpc>
              <a:spcBef>
                <a:spcPts val="0"/>
              </a:spcBef>
              <a:spcAft>
                <a:spcPts val="0"/>
              </a:spcAft>
              <a:buClr>
                <a:srgbClr val="434343"/>
              </a:buClr>
              <a:buSzPts val="1400"/>
              <a:buFont typeface="Noto Sans JP"/>
              <a:buAutoNum type="arabicPeriod"/>
            </a:pPr>
            <a:r>
              <a:rPr b="1" lang="ja">
                <a:solidFill>
                  <a:srgbClr val="434343"/>
                </a:solidFill>
                <a:latin typeface="Noto Sans JP"/>
                <a:ea typeface="Noto Sans JP"/>
                <a:cs typeface="Noto Sans JP"/>
                <a:sym typeface="Noto Sans JP"/>
              </a:rPr>
              <a:t>タスクごとのツールの使い分け（5分）</a:t>
            </a:r>
            <a:endParaRPr b="1">
              <a:solidFill>
                <a:srgbClr val="434343"/>
              </a:solidFill>
              <a:latin typeface="Noto Sans JP"/>
              <a:ea typeface="Noto Sans JP"/>
              <a:cs typeface="Noto Sans JP"/>
              <a:sym typeface="Noto Sans JP"/>
            </a:endParaRPr>
          </a:p>
          <a:p>
            <a:pPr indent="-317500" lvl="0" marL="457200" rtl="0" algn="l">
              <a:lnSpc>
                <a:spcPct val="200000"/>
              </a:lnSpc>
              <a:spcBef>
                <a:spcPts val="0"/>
              </a:spcBef>
              <a:spcAft>
                <a:spcPts val="0"/>
              </a:spcAft>
              <a:buClr>
                <a:srgbClr val="434343"/>
              </a:buClr>
              <a:buSzPts val="1400"/>
              <a:buFont typeface="Noto Sans JP"/>
              <a:buAutoNum type="arabicPeriod"/>
            </a:pPr>
            <a:r>
              <a:rPr b="1" lang="ja">
                <a:solidFill>
                  <a:srgbClr val="434343"/>
                </a:solidFill>
                <a:latin typeface="Noto Sans JP"/>
                <a:ea typeface="Noto Sans JP"/>
                <a:cs typeface="Noto Sans JP"/>
                <a:sym typeface="Noto Sans JP"/>
              </a:rPr>
              <a:t>プロンプトのコツ（10分）</a:t>
            </a:r>
            <a:endParaRPr b="1">
              <a:solidFill>
                <a:srgbClr val="434343"/>
              </a:solidFill>
              <a:latin typeface="Noto Sans JP"/>
              <a:ea typeface="Noto Sans JP"/>
              <a:cs typeface="Noto Sans JP"/>
              <a:sym typeface="Noto Sans JP"/>
            </a:endParaRPr>
          </a:p>
          <a:p>
            <a:pPr indent="-317500" lvl="0" marL="457200" rtl="0" algn="l">
              <a:lnSpc>
                <a:spcPct val="200000"/>
              </a:lnSpc>
              <a:spcBef>
                <a:spcPts val="0"/>
              </a:spcBef>
              <a:spcAft>
                <a:spcPts val="0"/>
              </a:spcAft>
              <a:buClr>
                <a:srgbClr val="434343"/>
              </a:buClr>
              <a:buSzPts val="1400"/>
              <a:buFont typeface="Noto Sans JP"/>
              <a:buAutoNum type="arabicPeriod"/>
            </a:pPr>
            <a:r>
              <a:rPr b="1" lang="ja">
                <a:solidFill>
                  <a:srgbClr val="434343"/>
                </a:solidFill>
                <a:latin typeface="Noto Sans JP"/>
                <a:ea typeface="Noto Sans JP"/>
                <a:cs typeface="Noto Sans JP"/>
                <a:sym typeface="Noto Sans JP"/>
              </a:rPr>
              <a:t>ケーススタディ</a:t>
            </a:r>
            <a:r>
              <a:rPr b="1" lang="ja">
                <a:solidFill>
                  <a:srgbClr val="434343"/>
                </a:solidFill>
                <a:latin typeface="Noto Sans JP"/>
                <a:ea typeface="Noto Sans JP"/>
                <a:cs typeface="Noto Sans JP"/>
                <a:sym typeface="Noto Sans JP"/>
              </a:rPr>
              <a:t>（50分）</a:t>
            </a:r>
            <a:endParaRPr b="1">
              <a:solidFill>
                <a:srgbClr val="434343"/>
              </a:solidFill>
              <a:latin typeface="Noto Sans JP"/>
              <a:ea typeface="Noto Sans JP"/>
              <a:cs typeface="Noto Sans JP"/>
              <a:sym typeface="Noto Sans JP"/>
            </a:endParaRPr>
          </a:p>
          <a:p>
            <a:pPr indent="-317500" lvl="0" marL="457200" rtl="0" algn="l">
              <a:lnSpc>
                <a:spcPct val="200000"/>
              </a:lnSpc>
              <a:spcBef>
                <a:spcPts val="0"/>
              </a:spcBef>
              <a:spcAft>
                <a:spcPts val="0"/>
              </a:spcAft>
              <a:buClr>
                <a:srgbClr val="434343"/>
              </a:buClr>
              <a:buSzPts val="1400"/>
              <a:buFont typeface="Noto Sans JP"/>
              <a:buAutoNum type="arabicPeriod"/>
            </a:pPr>
            <a:r>
              <a:rPr b="1" lang="ja">
                <a:solidFill>
                  <a:srgbClr val="434343"/>
                </a:solidFill>
                <a:latin typeface="Noto Sans JP"/>
                <a:ea typeface="Noto Sans JP"/>
                <a:cs typeface="Noto Sans JP"/>
                <a:sym typeface="Noto Sans JP"/>
              </a:rPr>
              <a:t>質疑応答（5分）</a:t>
            </a:r>
            <a:endParaRPr b="1">
              <a:solidFill>
                <a:srgbClr val="434343"/>
              </a:solidFill>
              <a:latin typeface="Noto Sans JP"/>
              <a:ea typeface="Noto Sans JP"/>
              <a:cs typeface="Noto Sans JP"/>
              <a:sym typeface="Noto Sans JP"/>
            </a:endParaRPr>
          </a:p>
          <a:p>
            <a:pPr indent="-317500" lvl="0" marL="457200" rtl="0" algn="l">
              <a:lnSpc>
                <a:spcPct val="200000"/>
              </a:lnSpc>
              <a:spcBef>
                <a:spcPts val="0"/>
              </a:spcBef>
              <a:spcAft>
                <a:spcPts val="0"/>
              </a:spcAft>
              <a:buClr>
                <a:srgbClr val="434343"/>
              </a:buClr>
              <a:buSzPts val="1400"/>
              <a:buFont typeface="Noto Sans JP"/>
              <a:buAutoNum type="arabicPeriod"/>
            </a:pPr>
            <a:r>
              <a:rPr b="1" lang="ja">
                <a:solidFill>
                  <a:srgbClr val="434343"/>
                </a:solidFill>
                <a:latin typeface="Noto Sans JP"/>
                <a:ea typeface="Noto Sans JP"/>
                <a:cs typeface="Noto Sans JP"/>
                <a:sym typeface="Noto Sans JP"/>
              </a:rPr>
              <a:t>新しい情報のキャッチアップ方法</a:t>
            </a:r>
            <a:r>
              <a:rPr b="1" lang="ja">
                <a:solidFill>
                  <a:srgbClr val="434343"/>
                </a:solidFill>
                <a:latin typeface="Noto Sans JP"/>
                <a:ea typeface="Noto Sans JP"/>
                <a:cs typeface="Noto Sans JP"/>
                <a:sym typeface="Noto Sans JP"/>
              </a:rPr>
              <a:t>（5分）</a:t>
            </a:r>
            <a:endParaRPr b="1">
              <a:solidFill>
                <a:srgbClr val="434343"/>
              </a:solidFill>
              <a:latin typeface="Noto Sans JP"/>
              <a:ea typeface="Noto Sans JP"/>
              <a:cs typeface="Noto Sans JP"/>
              <a:sym typeface="Noto Sans JP"/>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517" name="Shape 517"/>
        <p:cNvGrpSpPr/>
        <p:nvPr/>
      </p:nvGrpSpPr>
      <p:grpSpPr>
        <a:xfrm>
          <a:off x="0" y="0"/>
          <a:ext cx="0" cy="0"/>
          <a:chOff x="0" y="0"/>
          <a:chExt cx="0" cy="0"/>
        </a:xfrm>
      </p:grpSpPr>
      <p:pic>
        <p:nvPicPr>
          <p:cNvPr descr="preencoded.png" id="518" name="Google Shape;518;p53"/>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519" name="Google Shape;519;p53"/>
          <p:cNvSpPr/>
          <p:nvPr/>
        </p:nvSpPr>
        <p:spPr>
          <a:xfrm>
            <a:off x="148501" y="165736"/>
            <a:ext cx="62496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効果的なAIへの指示「プロンプト」の書き方～4.明確な指示を書く～</a:t>
            </a:r>
            <a:endParaRPr b="0" i="0" sz="1300" u="none" cap="none" strike="noStrike">
              <a:solidFill>
                <a:schemeClr val="dk1"/>
              </a:solidFill>
              <a:latin typeface="Calibri"/>
              <a:ea typeface="Calibri"/>
              <a:cs typeface="Calibri"/>
              <a:sym typeface="Calibri"/>
            </a:endParaRPr>
          </a:p>
        </p:txBody>
      </p:sp>
      <p:sp>
        <p:nvSpPr>
          <p:cNvPr id="520" name="Google Shape;520;p53"/>
          <p:cNvSpPr/>
          <p:nvPr/>
        </p:nvSpPr>
        <p:spPr>
          <a:xfrm>
            <a:off x="871274" y="677280"/>
            <a:ext cx="74016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3333"/>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人間と同じ！曖昧な指示では曖昧な回答しか返ってきません。</a:t>
            </a:r>
            <a:endParaRPr b="1" i="0" sz="1600" u="none" cap="none" strike="noStrike">
              <a:solidFill>
                <a:srgbClr val="333333"/>
              </a:solidFill>
              <a:latin typeface="Noto Sans JP"/>
              <a:ea typeface="Noto Sans JP"/>
              <a:cs typeface="Noto Sans JP"/>
              <a:sym typeface="Noto Sans JP"/>
            </a:endParaRPr>
          </a:p>
        </p:txBody>
      </p:sp>
      <p:graphicFrame>
        <p:nvGraphicFramePr>
          <p:cNvPr id="521" name="Google Shape;521;p53"/>
          <p:cNvGraphicFramePr/>
          <p:nvPr/>
        </p:nvGraphicFramePr>
        <p:xfrm>
          <a:off x="658173" y="1521341"/>
          <a:ext cx="3000000" cy="3000000"/>
        </p:xfrm>
        <a:graphic>
          <a:graphicData uri="http://schemas.openxmlformats.org/drawingml/2006/table">
            <a:tbl>
              <a:tblPr>
                <a:noFill/>
                <a:tableStyleId>{0EA42D77-0713-4663-8DAB-F3583024ABFF}</a:tableStyleId>
              </a:tblPr>
              <a:tblGrid>
                <a:gridCol w="3913900"/>
                <a:gridCol w="3913900"/>
              </a:tblGrid>
              <a:tr h="274225">
                <a:tc>
                  <a:txBody>
                    <a:bodyPr/>
                    <a:lstStyle/>
                    <a:p>
                      <a:pPr indent="0" lvl="0" marL="0" marR="0" rtl="0" algn="l">
                        <a:lnSpc>
                          <a:spcPct val="100000"/>
                        </a:lnSpc>
                        <a:spcBef>
                          <a:spcPts val="0"/>
                        </a:spcBef>
                        <a:spcAft>
                          <a:spcPts val="0"/>
                        </a:spcAft>
                        <a:buClr>
                          <a:srgbClr val="000000"/>
                        </a:buClr>
                        <a:buSzPts val="1300"/>
                        <a:buFont typeface="Arial"/>
                        <a:buNone/>
                      </a:pPr>
                      <a:r>
                        <a:rPr b="1" lang="ja" sz="1300" u="none" cap="none" strike="noStrike">
                          <a:solidFill>
                            <a:schemeClr val="lt1"/>
                          </a:solidFill>
                          <a:latin typeface="Noto Sans JP"/>
                          <a:ea typeface="Noto Sans JP"/>
                          <a:cs typeface="Noto Sans JP"/>
                          <a:sym typeface="Noto Sans JP"/>
                        </a:rPr>
                        <a:t>曖昧なプロンプト例</a:t>
                      </a:r>
                      <a:endParaRPr b="1" sz="1300" u="none" cap="none" strike="noStrike">
                        <a:solidFill>
                          <a:schemeClr val="lt1"/>
                        </a:solidFill>
                        <a:latin typeface="Noto Sans JP"/>
                        <a:ea typeface="Noto Sans JP"/>
                        <a:cs typeface="Noto Sans JP"/>
                        <a:sym typeface="Noto Sans JP"/>
                      </a:endParaRPr>
                    </a:p>
                  </a:txBody>
                  <a:tcPr marT="99725" marB="99725" marR="99725" marL="99725">
                    <a:solidFill>
                      <a:srgbClr val="00AFB2"/>
                    </a:solidFill>
                  </a:tcPr>
                </a:tc>
                <a:tc>
                  <a:txBody>
                    <a:bodyPr/>
                    <a:lstStyle/>
                    <a:p>
                      <a:pPr indent="0" lvl="0" marL="0" marR="0" rtl="0" algn="l">
                        <a:lnSpc>
                          <a:spcPct val="100000"/>
                        </a:lnSpc>
                        <a:spcBef>
                          <a:spcPts val="0"/>
                        </a:spcBef>
                        <a:spcAft>
                          <a:spcPts val="0"/>
                        </a:spcAft>
                        <a:buClr>
                          <a:srgbClr val="000000"/>
                        </a:buClr>
                        <a:buSzPts val="1300"/>
                        <a:buFont typeface="Arial"/>
                        <a:buNone/>
                      </a:pPr>
                      <a:r>
                        <a:rPr b="1" lang="ja" sz="1300" u="none" cap="none" strike="noStrike">
                          <a:solidFill>
                            <a:schemeClr val="lt1"/>
                          </a:solidFill>
                          <a:latin typeface="Noto Sans JP"/>
                          <a:ea typeface="Noto Sans JP"/>
                          <a:cs typeface="Noto Sans JP"/>
                          <a:sym typeface="Noto Sans JP"/>
                        </a:rPr>
                        <a:t>明確なプロンプト例</a:t>
                      </a:r>
                      <a:endParaRPr b="1" sz="1300" u="none" cap="none" strike="noStrike">
                        <a:solidFill>
                          <a:schemeClr val="lt1"/>
                        </a:solidFill>
                        <a:latin typeface="Noto Sans JP"/>
                        <a:ea typeface="Noto Sans JP"/>
                        <a:cs typeface="Noto Sans JP"/>
                        <a:sym typeface="Noto Sans JP"/>
                      </a:endParaRPr>
                    </a:p>
                  </a:txBody>
                  <a:tcPr marT="99725" marB="99725" marR="99725" marL="99725">
                    <a:solidFill>
                      <a:srgbClr val="00AFB2"/>
                    </a:solidFill>
                  </a:tcPr>
                </a:tc>
              </a:tr>
              <a:tr h="715100">
                <a:tc>
                  <a:txBody>
                    <a:bodyPr/>
                    <a:lstStyle/>
                    <a:p>
                      <a:pPr indent="0" lvl="0" marL="0" marR="0" rtl="0" algn="l">
                        <a:lnSpc>
                          <a:spcPct val="100000"/>
                        </a:lnSpc>
                        <a:spcBef>
                          <a:spcPts val="0"/>
                        </a:spcBef>
                        <a:spcAft>
                          <a:spcPts val="0"/>
                        </a:spcAft>
                        <a:buClr>
                          <a:srgbClr val="000000"/>
                        </a:buClr>
                        <a:buSzPts val="1300"/>
                        <a:buFont typeface="Arial"/>
                        <a:buNone/>
                      </a:pPr>
                      <a:r>
                        <a:rPr b="1" lang="ja" sz="1300" u="none" cap="none" strike="noStrike">
                          <a:latin typeface="Noto Sans JP"/>
                          <a:ea typeface="Noto Sans JP"/>
                          <a:cs typeface="Noto Sans JP"/>
                          <a:sym typeface="Noto Sans JP"/>
                        </a:rPr>
                        <a:t>犬の画像を作成して。</a:t>
                      </a:r>
                      <a:endParaRPr b="1" sz="1300" u="none" cap="none" strike="noStrike">
                        <a:latin typeface="Noto Sans JP"/>
                        <a:ea typeface="Noto Sans JP"/>
                        <a:cs typeface="Noto Sans JP"/>
                        <a:sym typeface="Noto Sans JP"/>
                      </a:endParaRPr>
                    </a:p>
                  </a:txBody>
                  <a:tcPr marT="99725" marB="99725" marR="99725" marL="99725"/>
                </a:tc>
                <a:tc>
                  <a:txBody>
                    <a:bodyPr/>
                    <a:lstStyle/>
                    <a:p>
                      <a:pPr indent="0" lvl="0" marL="0" marR="0" rtl="0" algn="l">
                        <a:lnSpc>
                          <a:spcPct val="100000"/>
                        </a:lnSpc>
                        <a:spcBef>
                          <a:spcPts val="0"/>
                        </a:spcBef>
                        <a:spcAft>
                          <a:spcPts val="0"/>
                        </a:spcAft>
                        <a:buClr>
                          <a:schemeClr val="dk1"/>
                        </a:buClr>
                        <a:buSzPts val="1200"/>
                        <a:buFont typeface="Arial"/>
                        <a:buNone/>
                      </a:pPr>
                      <a:r>
                        <a:rPr b="1" lang="ja" sz="1300" u="none" cap="none" strike="noStrike">
                          <a:solidFill>
                            <a:schemeClr val="dk1"/>
                          </a:solidFill>
                          <a:latin typeface="Noto Sans JP"/>
                          <a:ea typeface="Noto Sans JP"/>
                          <a:cs typeface="Noto Sans JP"/>
                          <a:sym typeface="Noto Sans JP"/>
                        </a:rPr>
                        <a:t>茶色の柴犬が公園で走っている画像を作成して。</a:t>
                      </a:r>
                      <a:endParaRPr b="1" sz="1300" u="none" cap="none" strike="noStrike">
                        <a:latin typeface="Noto Sans JP"/>
                        <a:ea typeface="Noto Sans JP"/>
                        <a:cs typeface="Noto Sans JP"/>
                        <a:sym typeface="Noto Sans JP"/>
                      </a:endParaRPr>
                    </a:p>
                  </a:txBody>
                  <a:tcPr marT="99725" marB="99725" marR="99725" marL="99725"/>
                </a:tc>
              </a:tr>
              <a:tr h="715100">
                <a:tc>
                  <a:txBody>
                    <a:bodyPr/>
                    <a:lstStyle/>
                    <a:p>
                      <a:pPr indent="0" lvl="0" marL="0" marR="0" rtl="0" algn="l">
                        <a:lnSpc>
                          <a:spcPct val="100000"/>
                        </a:lnSpc>
                        <a:spcBef>
                          <a:spcPts val="0"/>
                        </a:spcBef>
                        <a:spcAft>
                          <a:spcPts val="0"/>
                        </a:spcAft>
                        <a:buClr>
                          <a:schemeClr val="dk1"/>
                        </a:buClr>
                        <a:buSzPts val="1200"/>
                        <a:buFont typeface="Arial"/>
                        <a:buNone/>
                      </a:pPr>
                      <a:r>
                        <a:rPr b="1" lang="ja" sz="1300" u="none" cap="none" strike="noStrike">
                          <a:solidFill>
                            <a:schemeClr val="dk1"/>
                          </a:solidFill>
                          <a:latin typeface="Noto Sans JP"/>
                          <a:ea typeface="Noto Sans JP"/>
                          <a:cs typeface="Noto Sans JP"/>
                          <a:sym typeface="Noto Sans JP"/>
                        </a:rPr>
                        <a:t>旅行のアドバイスをください。</a:t>
                      </a:r>
                      <a:endParaRPr b="1" sz="1300" u="none" cap="none" strike="noStrike">
                        <a:latin typeface="Noto Sans JP"/>
                        <a:ea typeface="Noto Sans JP"/>
                        <a:cs typeface="Noto Sans JP"/>
                        <a:sym typeface="Noto Sans JP"/>
                      </a:endParaRPr>
                    </a:p>
                  </a:txBody>
                  <a:tcPr marT="99725" marB="99725" marR="99725" marL="99725"/>
                </a:tc>
                <a:tc>
                  <a:txBody>
                    <a:bodyPr/>
                    <a:lstStyle/>
                    <a:p>
                      <a:pPr indent="0" lvl="0" marL="0" marR="0" rtl="0" algn="l">
                        <a:lnSpc>
                          <a:spcPct val="100000"/>
                        </a:lnSpc>
                        <a:spcBef>
                          <a:spcPts val="0"/>
                        </a:spcBef>
                        <a:spcAft>
                          <a:spcPts val="0"/>
                        </a:spcAft>
                        <a:buClr>
                          <a:schemeClr val="dk1"/>
                        </a:buClr>
                        <a:buSzPts val="1200"/>
                        <a:buFont typeface="Arial"/>
                        <a:buNone/>
                      </a:pPr>
                      <a:r>
                        <a:rPr b="1" lang="ja" sz="1300" u="none" cap="none" strike="noStrike">
                          <a:solidFill>
                            <a:schemeClr val="dk1"/>
                          </a:solidFill>
                          <a:latin typeface="Noto Sans JP"/>
                          <a:ea typeface="Noto Sans JP"/>
                          <a:cs typeface="Noto Sans JP"/>
                          <a:sym typeface="Noto Sans JP"/>
                        </a:rPr>
                        <a:t>10月に日本の京都を訪れる際のおすすめの観光地とレストランを教えてください。</a:t>
                      </a:r>
                      <a:endParaRPr b="1" sz="1300" u="none" cap="none" strike="noStrike">
                        <a:latin typeface="Noto Sans JP"/>
                        <a:ea typeface="Noto Sans JP"/>
                        <a:cs typeface="Noto Sans JP"/>
                        <a:sym typeface="Noto Sans JP"/>
                      </a:endParaRPr>
                    </a:p>
                  </a:txBody>
                  <a:tcPr marT="99725" marB="99725" marR="99725" marL="99725"/>
                </a:tc>
              </a:tr>
              <a:tr h="715100">
                <a:tc>
                  <a:txBody>
                    <a:bodyPr/>
                    <a:lstStyle/>
                    <a:p>
                      <a:pPr indent="0" lvl="0" marL="0" marR="0" rtl="0" algn="l">
                        <a:lnSpc>
                          <a:spcPct val="100000"/>
                        </a:lnSpc>
                        <a:spcBef>
                          <a:spcPts val="0"/>
                        </a:spcBef>
                        <a:spcAft>
                          <a:spcPts val="0"/>
                        </a:spcAft>
                        <a:buClr>
                          <a:schemeClr val="dk1"/>
                        </a:buClr>
                        <a:buSzPts val="1200"/>
                        <a:buFont typeface="Arial"/>
                        <a:buNone/>
                      </a:pPr>
                      <a:r>
                        <a:rPr b="1" lang="ja" sz="1300" u="none" cap="none" strike="noStrike">
                          <a:solidFill>
                            <a:schemeClr val="dk1"/>
                          </a:solidFill>
                          <a:latin typeface="Noto Sans JP"/>
                          <a:ea typeface="Noto Sans JP"/>
                          <a:cs typeface="Noto Sans JP"/>
                          <a:sym typeface="Noto Sans JP"/>
                        </a:rPr>
                        <a:t>総理大臣は誰？</a:t>
                      </a:r>
                      <a:endParaRPr b="1" sz="1300" u="none" cap="none" strike="noStrike">
                        <a:latin typeface="Noto Sans JP"/>
                        <a:ea typeface="Noto Sans JP"/>
                        <a:cs typeface="Noto Sans JP"/>
                        <a:sym typeface="Noto Sans JP"/>
                      </a:endParaRPr>
                    </a:p>
                  </a:txBody>
                  <a:tcPr marT="99725" marB="99725" marR="99725" marL="99725"/>
                </a:tc>
                <a:tc>
                  <a:txBody>
                    <a:bodyPr/>
                    <a:lstStyle/>
                    <a:p>
                      <a:pPr indent="0" lvl="0" marL="0" marR="0" rtl="0" algn="l">
                        <a:lnSpc>
                          <a:spcPct val="100000"/>
                        </a:lnSpc>
                        <a:spcBef>
                          <a:spcPts val="0"/>
                        </a:spcBef>
                        <a:spcAft>
                          <a:spcPts val="0"/>
                        </a:spcAft>
                        <a:buClr>
                          <a:schemeClr val="dk1"/>
                        </a:buClr>
                        <a:buSzPts val="1200"/>
                        <a:buFont typeface="Arial"/>
                        <a:buNone/>
                      </a:pPr>
                      <a:r>
                        <a:rPr b="1" lang="ja" sz="1300" u="none" cap="none" strike="noStrike">
                          <a:solidFill>
                            <a:schemeClr val="dk1"/>
                          </a:solidFill>
                          <a:latin typeface="Noto Sans JP"/>
                          <a:ea typeface="Noto Sans JP"/>
                          <a:cs typeface="Noto Sans JP"/>
                          <a:sym typeface="Noto Sans JP"/>
                        </a:rPr>
                        <a:t>2024年現在の総理大臣は誰？</a:t>
                      </a:r>
                      <a:endParaRPr b="1" sz="1300" u="none" cap="none" strike="noStrike">
                        <a:latin typeface="Noto Sans JP"/>
                        <a:ea typeface="Noto Sans JP"/>
                        <a:cs typeface="Noto Sans JP"/>
                        <a:sym typeface="Noto Sans JP"/>
                      </a:endParaRPr>
                    </a:p>
                  </a:txBody>
                  <a:tcPr marT="99725" marB="99725" marR="99725" marL="99725"/>
                </a:tc>
              </a:tr>
              <a:tr h="715100">
                <a:tc>
                  <a:txBody>
                    <a:bodyPr/>
                    <a:lstStyle/>
                    <a:p>
                      <a:pPr indent="0" lvl="0" marL="0" marR="0" rtl="0" algn="l">
                        <a:lnSpc>
                          <a:spcPct val="100000"/>
                        </a:lnSpc>
                        <a:spcBef>
                          <a:spcPts val="0"/>
                        </a:spcBef>
                        <a:spcAft>
                          <a:spcPts val="0"/>
                        </a:spcAft>
                        <a:buClr>
                          <a:schemeClr val="dk1"/>
                        </a:buClr>
                        <a:buSzPts val="1200"/>
                        <a:buFont typeface="Arial"/>
                        <a:buNone/>
                      </a:pPr>
                      <a:r>
                        <a:rPr b="1" lang="ja" sz="1300" u="none" cap="none" strike="noStrike">
                          <a:solidFill>
                            <a:schemeClr val="dk1"/>
                          </a:solidFill>
                          <a:latin typeface="Noto Sans JP"/>
                          <a:ea typeface="Noto Sans JP"/>
                          <a:cs typeface="Noto Sans JP"/>
                          <a:sym typeface="Noto Sans JP"/>
                        </a:rPr>
                        <a:t>合計値を計算するエクセルの関数を教えて。</a:t>
                      </a:r>
                      <a:endParaRPr b="1" sz="1300" u="none" cap="none" strike="noStrike">
                        <a:latin typeface="Noto Sans JP"/>
                        <a:ea typeface="Noto Sans JP"/>
                        <a:cs typeface="Noto Sans JP"/>
                        <a:sym typeface="Noto Sans JP"/>
                      </a:endParaRPr>
                    </a:p>
                  </a:txBody>
                  <a:tcPr marT="99725" marB="99725" marR="99725" marL="99725"/>
                </a:tc>
                <a:tc>
                  <a:txBody>
                    <a:bodyPr/>
                    <a:lstStyle/>
                    <a:p>
                      <a:pPr indent="0" lvl="0" marL="0" marR="0" rtl="0" algn="l">
                        <a:lnSpc>
                          <a:spcPct val="100000"/>
                        </a:lnSpc>
                        <a:spcBef>
                          <a:spcPts val="0"/>
                        </a:spcBef>
                        <a:spcAft>
                          <a:spcPts val="0"/>
                        </a:spcAft>
                        <a:buClr>
                          <a:schemeClr val="dk1"/>
                        </a:buClr>
                        <a:buSzPts val="1200"/>
                        <a:buFont typeface="Arial"/>
                        <a:buNone/>
                      </a:pPr>
                      <a:r>
                        <a:rPr b="1" lang="ja" sz="1300" u="none" cap="none" strike="noStrike">
                          <a:solidFill>
                            <a:schemeClr val="dk1"/>
                          </a:solidFill>
                          <a:latin typeface="Noto Sans JP"/>
                          <a:ea typeface="Noto Sans JP"/>
                          <a:cs typeface="Noto Sans JP"/>
                          <a:sym typeface="Noto Sans JP"/>
                        </a:rPr>
                        <a:t>B列の数値の合計を計算するSUM関数の使い方を教えてください。</a:t>
                      </a:r>
                      <a:endParaRPr b="1" sz="1300" u="none" cap="none" strike="noStrike">
                        <a:latin typeface="Noto Sans JP"/>
                        <a:ea typeface="Noto Sans JP"/>
                        <a:cs typeface="Noto Sans JP"/>
                        <a:sym typeface="Noto Sans JP"/>
                      </a:endParaRPr>
                    </a:p>
                  </a:txBody>
                  <a:tcPr marT="99725" marB="99725" marR="99725" marL="99725"/>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526" name="Shape 526"/>
        <p:cNvGrpSpPr/>
        <p:nvPr/>
      </p:nvGrpSpPr>
      <p:grpSpPr>
        <a:xfrm>
          <a:off x="0" y="0"/>
          <a:ext cx="0" cy="0"/>
          <a:chOff x="0" y="0"/>
          <a:chExt cx="0" cy="0"/>
        </a:xfrm>
      </p:grpSpPr>
      <p:pic>
        <p:nvPicPr>
          <p:cNvPr descr="preencoded.png" id="527" name="Google Shape;527;p54"/>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528" name="Google Shape;528;p54"/>
          <p:cNvSpPr/>
          <p:nvPr/>
        </p:nvSpPr>
        <p:spPr>
          <a:xfrm>
            <a:off x="148501" y="186518"/>
            <a:ext cx="60408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2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効果的なAIへの指示「プロンプト」の書き方～プロンプトのコツ8選～</a:t>
            </a:r>
            <a:endParaRPr b="1" i="0" sz="1300" u="none" cap="none" strike="noStrike">
              <a:solidFill>
                <a:srgbClr val="333333"/>
              </a:solidFill>
              <a:latin typeface="Noto Sans JP"/>
              <a:ea typeface="Noto Sans JP"/>
              <a:cs typeface="Noto Sans JP"/>
              <a:sym typeface="Noto Sans JP"/>
            </a:endParaRPr>
          </a:p>
        </p:txBody>
      </p:sp>
      <p:sp>
        <p:nvSpPr>
          <p:cNvPr id="529" name="Google Shape;529;p54"/>
          <p:cNvSpPr/>
          <p:nvPr/>
        </p:nvSpPr>
        <p:spPr>
          <a:xfrm>
            <a:off x="871200" y="687055"/>
            <a:ext cx="7842300" cy="3852900"/>
          </a:xfrm>
          <a:prstGeom prst="rect">
            <a:avLst/>
          </a:prstGeom>
          <a:noFill/>
          <a:ln>
            <a:noFill/>
          </a:ln>
        </p:spPr>
        <p:txBody>
          <a:bodyPr anchorCtr="0" anchor="ctr" bIns="49850" lIns="99725" spcFirstLastPara="1" rIns="99725" wrap="square" tIns="49850">
            <a:noAutofit/>
          </a:bodyPr>
          <a:lstStyle/>
          <a:p>
            <a:pPr indent="0" lvl="0" marL="0" marR="0" rtl="0" algn="l">
              <a:lnSpc>
                <a:spcPct val="146666"/>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効果的なプロンプトを書くためのコツ</a:t>
            </a:r>
            <a:endParaRPr b="0" i="0" sz="1600" u="none" cap="none" strike="noStrike">
              <a:solidFill>
                <a:schemeClr val="dk1"/>
              </a:solidFill>
              <a:latin typeface="Calibri"/>
              <a:ea typeface="Calibri"/>
              <a:cs typeface="Calibri"/>
              <a:sym typeface="Calibri"/>
            </a:endParaRPr>
          </a:p>
          <a:p>
            <a:pPr indent="0" lvl="0" marL="0" marR="0" rtl="0" algn="l">
              <a:lnSpc>
                <a:spcPct val="146666"/>
              </a:lnSpc>
              <a:spcBef>
                <a:spcPts val="0"/>
              </a:spcBef>
              <a:spcAft>
                <a:spcPts val="0"/>
              </a:spcAft>
              <a:buClr>
                <a:srgbClr val="000000"/>
              </a:buClr>
              <a:buSzPts val="1200"/>
              <a:buFont typeface="Arial"/>
              <a:buNone/>
            </a:pPr>
            <a:r>
              <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単語にこだわる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AIが理解しやすい形式で書く※マークダウン記法</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役割を与える</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明確な指示を書く</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FF0000"/>
              </a:buClr>
              <a:buSzPts val="1600"/>
              <a:buFont typeface="Noto Sans JP"/>
              <a:buAutoNum type="arabicPeriod"/>
            </a:pPr>
            <a:r>
              <a:rPr b="1" i="0" lang="ja" sz="1600" u="none" cap="none" strike="noStrike">
                <a:solidFill>
                  <a:srgbClr val="FF0000"/>
                </a:solidFill>
                <a:latin typeface="Noto Sans JP"/>
                <a:ea typeface="Noto Sans JP"/>
                <a:cs typeface="Noto Sans JP"/>
                <a:sym typeface="Noto Sans JP"/>
              </a:rPr>
              <a:t>文脈情報の提供</a:t>
            </a:r>
            <a:endParaRPr b="1" i="0" sz="1600" u="none" cap="none" strike="noStrike">
              <a:solidFill>
                <a:srgbClr val="FF0000"/>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タスクを段階的に分ける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考える時間を与える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実例を与える</a:t>
            </a:r>
            <a:endParaRPr b="1" i="0" sz="1600" u="none" cap="none" strike="noStrike">
              <a:solidFill>
                <a:srgbClr val="333333"/>
              </a:solidFill>
              <a:latin typeface="Noto Sans JP"/>
              <a:ea typeface="Noto Sans JP"/>
              <a:cs typeface="Noto Sans JP"/>
              <a:sym typeface="Noto Sans JP"/>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534" name="Shape 534"/>
        <p:cNvGrpSpPr/>
        <p:nvPr/>
      </p:nvGrpSpPr>
      <p:grpSpPr>
        <a:xfrm>
          <a:off x="0" y="0"/>
          <a:ext cx="0" cy="0"/>
          <a:chOff x="0" y="0"/>
          <a:chExt cx="0" cy="0"/>
        </a:xfrm>
      </p:grpSpPr>
      <p:pic>
        <p:nvPicPr>
          <p:cNvPr descr="preencoded.png" id="535" name="Google Shape;535;p55"/>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536" name="Google Shape;536;p55"/>
          <p:cNvSpPr/>
          <p:nvPr/>
        </p:nvSpPr>
        <p:spPr>
          <a:xfrm>
            <a:off x="148501" y="165736"/>
            <a:ext cx="62496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効果的なAIへの指示「プロンプト」の書き方～5.文脈情報の提供～</a:t>
            </a:r>
            <a:endParaRPr b="0" i="0" sz="1300" u="none" cap="none" strike="noStrike">
              <a:solidFill>
                <a:schemeClr val="dk1"/>
              </a:solidFill>
              <a:latin typeface="Calibri"/>
              <a:ea typeface="Calibri"/>
              <a:cs typeface="Calibri"/>
              <a:sym typeface="Calibri"/>
            </a:endParaRPr>
          </a:p>
        </p:txBody>
      </p:sp>
      <p:sp>
        <p:nvSpPr>
          <p:cNvPr id="537" name="Google Shape;537;p55"/>
          <p:cNvSpPr/>
          <p:nvPr/>
        </p:nvSpPr>
        <p:spPr>
          <a:xfrm>
            <a:off x="871274" y="677280"/>
            <a:ext cx="74016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3333"/>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タスクの前提となる文脈を与えるとそれを汲み取って回答してくれる</a:t>
            </a:r>
            <a:endParaRPr b="1" i="0" sz="1600" u="none" cap="none" strike="noStrike">
              <a:solidFill>
                <a:srgbClr val="333333"/>
              </a:solidFill>
              <a:latin typeface="Noto Sans JP"/>
              <a:ea typeface="Noto Sans JP"/>
              <a:cs typeface="Noto Sans JP"/>
              <a:sym typeface="Noto Sans JP"/>
            </a:endParaRPr>
          </a:p>
        </p:txBody>
      </p:sp>
      <p:graphicFrame>
        <p:nvGraphicFramePr>
          <p:cNvPr id="538" name="Google Shape;538;p55"/>
          <p:cNvGraphicFramePr/>
          <p:nvPr/>
        </p:nvGraphicFramePr>
        <p:xfrm>
          <a:off x="658173" y="1521341"/>
          <a:ext cx="3000000" cy="3000000"/>
        </p:xfrm>
        <a:graphic>
          <a:graphicData uri="http://schemas.openxmlformats.org/drawingml/2006/table">
            <a:tbl>
              <a:tblPr>
                <a:noFill/>
                <a:tableStyleId>{0EA42D77-0713-4663-8DAB-F3583024ABFF}</a:tableStyleId>
              </a:tblPr>
              <a:tblGrid>
                <a:gridCol w="3913900"/>
                <a:gridCol w="3913900"/>
              </a:tblGrid>
              <a:tr h="274225">
                <a:tc>
                  <a:txBody>
                    <a:bodyPr/>
                    <a:lstStyle/>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chemeClr val="lt1"/>
                          </a:solidFill>
                          <a:latin typeface="Noto Sans JP"/>
                          <a:ea typeface="Noto Sans JP"/>
                          <a:cs typeface="Noto Sans JP"/>
                          <a:sym typeface="Noto Sans JP"/>
                        </a:rPr>
                        <a:t>文脈なしプロンプト例</a:t>
                      </a:r>
                      <a:endParaRPr b="1" sz="1100" u="none" cap="none" strike="noStrike">
                        <a:solidFill>
                          <a:schemeClr val="lt1"/>
                        </a:solidFill>
                        <a:latin typeface="Noto Sans JP"/>
                        <a:ea typeface="Noto Sans JP"/>
                        <a:cs typeface="Noto Sans JP"/>
                        <a:sym typeface="Noto Sans JP"/>
                      </a:endParaRPr>
                    </a:p>
                  </a:txBody>
                  <a:tcPr marT="99725" marB="99725" marR="99725" marL="99725">
                    <a:solidFill>
                      <a:srgbClr val="00AFB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chemeClr val="lt1"/>
                          </a:solidFill>
                          <a:latin typeface="Noto Sans JP"/>
                          <a:ea typeface="Noto Sans JP"/>
                          <a:cs typeface="Noto Sans JP"/>
                          <a:sym typeface="Noto Sans JP"/>
                        </a:rPr>
                        <a:t>文脈ありプロンプト例</a:t>
                      </a:r>
                      <a:endParaRPr b="1" sz="1100" u="none" cap="none" strike="noStrike">
                        <a:solidFill>
                          <a:schemeClr val="lt1"/>
                        </a:solidFill>
                        <a:latin typeface="Noto Sans JP"/>
                        <a:ea typeface="Noto Sans JP"/>
                        <a:cs typeface="Noto Sans JP"/>
                        <a:sym typeface="Noto Sans JP"/>
                      </a:endParaRPr>
                    </a:p>
                  </a:txBody>
                  <a:tcPr marT="99725" marB="99725" marR="99725" marL="99725">
                    <a:solidFill>
                      <a:srgbClr val="00AFB2"/>
                    </a:solidFill>
                  </a:tcPr>
                </a:tc>
              </a:tr>
              <a:tr h="715100">
                <a:tc>
                  <a:txBody>
                    <a:bodyPr/>
                    <a:lstStyle/>
                    <a:p>
                      <a:pPr indent="0" lvl="0" marL="0" marR="0" rtl="0" algn="l">
                        <a:lnSpc>
                          <a:spcPct val="100000"/>
                        </a:lnSpc>
                        <a:spcBef>
                          <a:spcPts val="0"/>
                        </a:spcBef>
                        <a:spcAft>
                          <a:spcPts val="0"/>
                        </a:spcAft>
                        <a:buClr>
                          <a:srgbClr val="000000"/>
                        </a:buClr>
                        <a:buSzPts val="1100"/>
                        <a:buFont typeface="Arial"/>
                        <a:buNone/>
                      </a:pPr>
                      <a:r>
                        <a:rPr b="1" lang="ja" sz="1100" u="none" cap="none" strike="noStrike">
                          <a:latin typeface="Noto Sans JP"/>
                          <a:ea typeface="Noto Sans JP"/>
                          <a:cs typeface="Noto Sans JP"/>
                          <a:sym typeface="Noto Sans JP"/>
                        </a:rPr>
                        <a:t>新製品</a:t>
                      </a:r>
                      <a:r>
                        <a:rPr b="1" lang="ja" sz="1100">
                          <a:solidFill>
                            <a:schemeClr val="dk1"/>
                          </a:solidFill>
                          <a:latin typeface="Noto Sans JP"/>
                          <a:ea typeface="Noto Sans JP"/>
                          <a:cs typeface="Noto Sans JP"/>
                          <a:sym typeface="Noto Sans JP"/>
                        </a:rPr>
                        <a:t>「エコフレンドリーボトル」</a:t>
                      </a:r>
                      <a:r>
                        <a:rPr b="1" lang="ja" sz="1100" u="none" cap="none" strike="noStrike">
                          <a:latin typeface="Noto Sans JP"/>
                          <a:ea typeface="Noto Sans JP"/>
                          <a:cs typeface="Noto Sans JP"/>
                          <a:sym typeface="Noto Sans JP"/>
                        </a:rPr>
                        <a:t>のマーケティング戦略を提案してください。</a:t>
                      </a:r>
                      <a:endParaRPr b="1" sz="1100" u="none" cap="none" strike="noStrike">
                        <a:latin typeface="Noto Sans JP"/>
                        <a:ea typeface="Noto Sans JP"/>
                        <a:cs typeface="Noto Sans JP"/>
                        <a:sym typeface="Noto Sans JP"/>
                      </a:endParaRPr>
                    </a:p>
                  </a:txBody>
                  <a:tcPr marT="99725" marB="99725" marR="99725" marL="99725"/>
                </a:tc>
                <a:tc>
                  <a:txBody>
                    <a:bodyPr/>
                    <a:lstStyle/>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chemeClr val="dk1"/>
                          </a:solidFill>
                          <a:latin typeface="Noto Sans JP"/>
                          <a:ea typeface="Noto Sans JP"/>
                          <a:cs typeface="Noto Sans JP"/>
                          <a:sym typeface="Noto Sans JP"/>
                        </a:rPr>
                        <a:t>##前提</a:t>
                      </a:r>
                      <a:br>
                        <a:rPr b="1" lang="ja" sz="1100" u="none" cap="none" strike="noStrike">
                          <a:solidFill>
                            <a:schemeClr val="dk1"/>
                          </a:solidFill>
                          <a:latin typeface="Noto Sans JP"/>
                          <a:ea typeface="Noto Sans JP"/>
                          <a:cs typeface="Noto Sans JP"/>
                          <a:sym typeface="Noto Sans JP"/>
                        </a:rPr>
                      </a:br>
                      <a:r>
                        <a:rPr b="1" lang="ja" sz="1100" u="none" cap="none" strike="noStrike">
                          <a:solidFill>
                            <a:schemeClr val="dk1"/>
                          </a:solidFill>
                          <a:latin typeface="Noto Sans JP"/>
                          <a:ea typeface="Noto Sans JP"/>
                          <a:cs typeface="Noto Sans JP"/>
                          <a:sym typeface="Noto Sans JP"/>
                        </a:rPr>
                        <a:t>新製品「エコフレンドリーボトル」を来年度発売予定です。この製品は環境に優しい素材で作られており、再利用可能です。以下の点を考慮しながら、マーケティング戦略を提案してください。</a:t>
                      </a:r>
                      <a:endParaRPr b="1" sz="1100" u="none" cap="none" strike="noStrike">
                        <a:solidFill>
                          <a:schemeClr val="dk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chemeClr val="dk1"/>
                          </a:solidFill>
                          <a:latin typeface="Noto Sans JP"/>
                          <a:ea typeface="Noto Sans JP"/>
                          <a:cs typeface="Noto Sans JP"/>
                          <a:sym typeface="Noto Sans JP"/>
                        </a:rPr>
                        <a:t>##ポイント</a:t>
                      </a:r>
                      <a:br>
                        <a:rPr b="1" lang="ja" sz="1100" u="none" cap="none" strike="noStrike">
                          <a:solidFill>
                            <a:schemeClr val="dk1"/>
                          </a:solidFill>
                          <a:latin typeface="Noto Sans JP"/>
                          <a:ea typeface="Noto Sans JP"/>
                          <a:cs typeface="Noto Sans JP"/>
                          <a:sym typeface="Noto Sans JP"/>
                        </a:rPr>
                      </a:br>
                      <a:r>
                        <a:rPr b="1" lang="ja" sz="1100" u="none" cap="none" strike="noStrike">
                          <a:solidFill>
                            <a:schemeClr val="dk1"/>
                          </a:solidFill>
                          <a:latin typeface="Noto Sans JP"/>
                          <a:ea typeface="Noto Sans JP"/>
                          <a:cs typeface="Noto Sans JP"/>
                          <a:sym typeface="Noto Sans JP"/>
                        </a:rPr>
                        <a:t>1.ターゲット市場のセグメンテーションとペルソナの設定</a:t>
                      </a:r>
                      <a:endParaRPr b="1" sz="1100" u="none" cap="none" strike="noStrike">
                        <a:solidFill>
                          <a:schemeClr val="dk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chemeClr val="dk1"/>
                          </a:solidFill>
                          <a:latin typeface="Noto Sans JP"/>
                          <a:ea typeface="Noto Sans JP"/>
                          <a:cs typeface="Noto Sans JP"/>
                          <a:sym typeface="Noto Sans JP"/>
                        </a:rPr>
                        <a:t>2.効果的なプロモーションチャネルの選定（SNS、インフルエンサーマーケティングなど）</a:t>
                      </a:r>
                      <a:endParaRPr b="1" sz="1100" u="none" cap="none" strike="noStrike">
                        <a:solidFill>
                          <a:schemeClr val="dk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chemeClr val="dk1"/>
                          </a:solidFill>
                          <a:latin typeface="Noto Sans JP"/>
                          <a:ea typeface="Noto Sans JP"/>
                          <a:cs typeface="Noto Sans JP"/>
                          <a:sym typeface="Noto Sans JP"/>
                        </a:rPr>
                        <a:t>3.価格設定と競合製品との比較</a:t>
                      </a:r>
                      <a:endParaRPr b="1" sz="1100" u="none" cap="none" strike="noStrike">
                        <a:solidFill>
                          <a:schemeClr val="dk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chemeClr val="dk1"/>
                          </a:solidFill>
                          <a:latin typeface="Noto Sans JP"/>
                          <a:ea typeface="Noto Sans JP"/>
                          <a:cs typeface="Noto Sans JP"/>
                          <a:sym typeface="Noto Sans JP"/>
                        </a:rPr>
                        <a:t>4.環境保護活動との連携によるブランドイメージ向上策</a:t>
                      </a:r>
                      <a:endParaRPr b="1" sz="1100" u="none" cap="none" strike="noStrike">
                        <a:solidFill>
                          <a:schemeClr val="dk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br>
                        <a:rPr b="1" lang="ja" sz="1100" u="none" cap="none" strike="noStrike">
                          <a:solidFill>
                            <a:schemeClr val="dk1"/>
                          </a:solidFill>
                          <a:latin typeface="Noto Sans JP"/>
                          <a:ea typeface="Noto Sans JP"/>
                          <a:cs typeface="Noto Sans JP"/>
                          <a:sym typeface="Noto Sans JP"/>
                        </a:rPr>
                      </a:br>
                      <a:r>
                        <a:rPr b="1" lang="ja" sz="1100" u="none" cap="none" strike="noStrike">
                          <a:solidFill>
                            <a:schemeClr val="dk1"/>
                          </a:solidFill>
                          <a:latin typeface="Noto Sans JP"/>
                          <a:ea typeface="Noto Sans JP"/>
                          <a:cs typeface="Noto Sans JP"/>
                          <a:sym typeface="Noto Sans JP"/>
                        </a:rPr>
                        <a:t>##注意</a:t>
                      </a:r>
                      <a:br>
                        <a:rPr b="1" lang="ja" sz="1100" u="none" cap="none" strike="noStrike">
                          <a:solidFill>
                            <a:schemeClr val="dk1"/>
                          </a:solidFill>
                          <a:latin typeface="Noto Sans JP"/>
                          <a:ea typeface="Noto Sans JP"/>
                          <a:cs typeface="Noto Sans JP"/>
                          <a:sym typeface="Noto Sans JP"/>
                        </a:rPr>
                      </a:br>
                      <a:r>
                        <a:rPr b="1" lang="ja" sz="1100" u="none" cap="none" strike="noStrike">
                          <a:solidFill>
                            <a:schemeClr val="dk1"/>
                          </a:solidFill>
                          <a:latin typeface="Noto Sans JP"/>
                          <a:ea typeface="Noto Sans JP"/>
                          <a:cs typeface="Noto Sans JP"/>
                          <a:sym typeface="Noto Sans JP"/>
                        </a:rPr>
                        <a:t>提案には、具体的なマーケティング施策、期待される効果、予算、およびタイムラインを明記してください。</a:t>
                      </a:r>
                      <a:endParaRPr b="1" sz="1100" u="none" cap="none" strike="noStrike">
                        <a:solidFill>
                          <a:schemeClr val="dk1"/>
                        </a:solidFill>
                        <a:latin typeface="Noto Sans JP"/>
                        <a:ea typeface="Noto Sans JP"/>
                        <a:cs typeface="Noto Sans JP"/>
                        <a:sym typeface="Noto Sans JP"/>
                      </a:endParaRPr>
                    </a:p>
                  </a:txBody>
                  <a:tcPr marT="99725" marB="99725" marR="99725" marL="99725"/>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543" name="Shape 543"/>
        <p:cNvGrpSpPr/>
        <p:nvPr/>
      </p:nvGrpSpPr>
      <p:grpSpPr>
        <a:xfrm>
          <a:off x="0" y="0"/>
          <a:ext cx="0" cy="0"/>
          <a:chOff x="0" y="0"/>
          <a:chExt cx="0" cy="0"/>
        </a:xfrm>
      </p:grpSpPr>
      <p:pic>
        <p:nvPicPr>
          <p:cNvPr descr="preencoded.png" id="544" name="Google Shape;544;p56"/>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545" name="Google Shape;545;p56"/>
          <p:cNvSpPr/>
          <p:nvPr/>
        </p:nvSpPr>
        <p:spPr>
          <a:xfrm>
            <a:off x="148501" y="186518"/>
            <a:ext cx="60408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2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効果的なAIへの指示「プロンプト」の書き方～プロンプトのコツ8選～</a:t>
            </a:r>
            <a:endParaRPr b="1" i="0" sz="1300" u="none" cap="none" strike="noStrike">
              <a:solidFill>
                <a:srgbClr val="333333"/>
              </a:solidFill>
              <a:latin typeface="Noto Sans JP"/>
              <a:ea typeface="Noto Sans JP"/>
              <a:cs typeface="Noto Sans JP"/>
              <a:sym typeface="Noto Sans JP"/>
            </a:endParaRPr>
          </a:p>
        </p:txBody>
      </p:sp>
      <p:sp>
        <p:nvSpPr>
          <p:cNvPr id="546" name="Google Shape;546;p56"/>
          <p:cNvSpPr/>
          <p:nvPr/>
        </p:nvSpPr>
        <p:spPr>
          <a:xfrm>
            <a:off x="871200" y="687055"/>
            <a:ext cx="7842300" cy="3852900"/>
          </a:xfrm>
          <a:prstGeom prst="rect">
            <a:avLst/>
          </a:prstGeom>
          <a:noFill/>
          <a:ln>
            <a:noFill/>
          </a:ln>
        </p:spPr>
        <p:txBody>
          <a:bodyPr anchorCtr="0" anchor="ctr" bIns="49850" lIns="99725" spcFirstLastPara="1" rIns="99725" wrap="square" tIns="49850">
            <a:noAutofit/>
          </a:bodyPr>
          <a:lstStyle/>
          <a:p>
            <a:pPr indent="0" lvl="0" marL="0" marR="0" rtl="0" algn="l">
              <a:lnSpc>
                <a:spcPct val="146666"/>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効果的なプロンプトを書くためのコツ</a:t>
            </a:r>
            <a:endParaRPr b="0" i="0" sz="1600" u="none" cap="none" strike="noStrike">
              <a:solidFill>
                <a:schemeClr val="dk1"/>
              </a:solidFill>
              <a:latin typeface="Calibri"/>
              <a:ea typeface="Calibri"/>
              <a:cs typeface="Calibri"/>
              <a:sym typeface="Calibri"/>
            </a:endParaRPr>
          </a:p>
          <a:p>
            <a:pPr indent="0" lvl="0" marL="0" marR="0" rtl="0" algn="l">
              <a:lnSpc>
                <a:spcPct val="146666"/>
              </a:lnSpc>
              <a:spcBef>
                <a:spcPts val="0"/>
              </a:spcBef>
              <a:spcAft>
                <a:spcPts val="0"/>
              </a:spcAft>
              <a:buClr>
                <a:srgbClr val="000000"/>
              </a:buClr>
              <a:buSzPts val="1200"/>
              <a:buFont typeface="Arial"/>
              <a:buNone/>
            </a:pPr>
            <a:r>
              <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単語にこだわる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AIが理解しやすい形式で書く※マークダウン記法</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役割を与える</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明確な指示を書く</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文脈情報の提供</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FF0000"/>
              </a:buClr>
              <a:buSzPts val="1600"/>
              <a:buFont typeface="Noto Sans JP"/>
              <a:buAutoNum type="arabicPeriod"/>
            </a:pPr>
            <a:r>
              <a:rPr b="1" i="0" lang="ja" sz="1600" u="none" cap="none" strike="noStrike">
                <a:solidFill>
                  <a:srgbClr val="FF0000"/>
                </a:solidFill>
                <a:latin typeface="Noto Sans JP"/>
                <a:ea typeface="Noto Sans JP"/>
                <a:cs typeface="Noto Sans JP"/>
                <a:sym typeface="Noto Sans JP"/>
              </a:rPr>
              <a:t>タスクを段階的に分ける</a:t>
            </a:r>
            <a:endParaRPr b="1" i="0" sz="1600" u="none" cap="none" strike="noStrike">
              <a:solidFill>
                <a:srgbClr val="FF0000"/>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考える時間を与える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実例を与える</a:t>
            </a:r>
            <a:endParaRPr b="1" i="0" sz="1600" u="none" cap="none" strike="noStrike">
              <a:solidFill>
                <a:srgbClr val="333333"/>
              </a:solidFill>
              <a:latin typeface="Noto Sans JP"/>
              <a:ea typeface="Noto Sans JP"/>
              <a:cs typeface="Noto Sans JP"/>
              <a:sym typeface="Noto Sans JP"/>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551" name="Shape 551"/>
        <p:cNvGrpSpPr/>
        <p:nvPr/>
      </p:nvGrpSpPr>
      <p:grpSpPr>
        <a:xfrm>
          <a:off x="0" y="0"/>
          <a:ext cx="0" cy="0"/>
          <a:chOff x="0" y="0"/>
          <a:chExt cx="0" cy="0"/>
        </a:xfrm>
      </p:grpSpPr>
      <p:pic>
        <p:nvPicPr>
          <p:cNvPr descr="preencoded.png" id="552" name="Google Shape;552;p57"/>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553" name="Google Shape;553;p57"/>
          <p:cNvSpPr/>
          <p:nvPr/>
        </p:nvSpPr>
        <p:spPr>
          <a:xfrm>
            <a:off x="148501" y="165736"/>
            <a:ext cx="62496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効果的なAIへの指示「プロンプト」の書き方～6.タスクを段階的に分ける～</a:t>
            </a:r>
            <a:endParaRPr b="0" i="0" sz="1300" u="none" cap="none" strike="noStrike">
              <a:solidFill>
                <a:schemeClr val="dk1"/>
              </a:solidFill>
              <a:latin typeface="Calibri"/>
              <a:ea typeface="Calibri"/>
              <a:cs typeface="Calibri"/>
              <a:sym typeface="Calibri"/>
            </a:endParaRPr>
          </a:p>
        </p:txBody>
      </p:sp>
      <p:sp>
        <p:nvSpPr>
          <p:cNvPr id="554" name="Google Shape;554;p57"/>
          <p:cNvSpPr/>
          <p:nvPr/>
        </p:nvSpPr>
        <p:spPr>
          <a:xfrm>
            <a:off x="871274" y="677280"/>
            <a:ext cx="74016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3333"/>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タスクの処理フローを示すとそれを守ってくれる</a:t>
            </a:r>
            <a:endParaRPr b="1" i="0" sz="1600" u="none" cap="none" strike="noStrike">
              <a:solidFill>
                <a:srgbClr val="333333"/>
              </a:solidFill>
              <a:latin typeface="Noto Sans JP"/>
              <a:ea typeface="Noto Sans JP"/>
              <a:cs typeface="Noto Sans JP"/>
              <a:sym typeface="Noto Sans JP"/>
            </a:endParaRPr>
          </a:p>
        </p:txBody>
      </p:sp>
      <p:graphicFrame>
        <p:nvGraphicFramePr>
          <p:cNvPr id="555" name="Google Shape;555;p57"/>
          <p:cNvGraphicFramePr/>
          <p:nvPr/>
        </p:nvGraphicFramePr>
        <p:xfrm>
          <a:off x="658173" y="1521341"/>
          <a:ext cx="3000000" cy="3000000"/>
        </p:xfrm>
        <a:graphic>
          <a:graphicData uri="http://schemas.openxmlformats.org/drawingml/2006/table">
            <a:tbl>
              <a:tblPr>
                <a:noFill/>
                <a:tableStyleId>{0EA42D77-0713-4663-8DAB-F3583024ABFF}</a:tableStyleId>
              </a:tblPr>
              <a:tblGrid>
                <a:gridCol w="3913900"/>
                <a:gridCol w="3913900"/>
              </a:tblGrid>
              <a:tr h="274225">
                <a:tc>
                  <a:txBody>
                    <a:bodyPr/>
                    <a:lstStyle/>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chemeClr val="lt1"/>
                          </a:solidFill>
                          <a:latin typeface="Noto Sans JP"/>
                          <a:ea typeface="Noto Sans JP"/>
                          <a:cs typeface="Noto Sans JP"/>
                          <a:sym typeface="Noto Sans JP"/>
                        </a:rPr>
                        <a:t>STEPなしプロンプト例</a:t>
                      </a:r>
                      <a:endParaRPr b="1" sz="1100" u="none" cap="none" strike="noStrike">
                        <a:solidFill>
                          <a:schemeClr val="lt1"/>
                        </a:solidFill>
                        <a:latin typeface="Noto Sans JP"/>
                        <a:ea typeface="Noto Sans JP"/>
                        <a:cs typeface="Noto Sans JP"/>
                        <a:sym typeface="Noto Sans JP"/>
                      </a:endParaRPr>
                    </a:p>
                  </a:txBody>
                  <a:tcPr marT="99725" marB="99725" marR="99725" marL="99725">
                    <a:solidFill>
                      <a:srgbClr val="00AFB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chemeClr val="lt1"/>
                          </a:solidFill>
                          <a:latin typeface="Noto Sans JP"/>
                          <a:ea typeface="Noto Sans JP"/>
                          <a:cs typeface="Noto Sans JP"/>
                          <a:sym typeface="Noto Sans JP"/>
                        </a:rPr>
                        <a:t>STEPありプロンプト例</a:t>
                      </a:r>
                      <a:endParaRPr b="1" sz="1100" u="none" cap="none" strike="noStrike">
                        <a:solidFill>
                          <a:schemeClr val="lt1"/>
                        </a:solidFill>
                        <a:latin typeface="Noto Sans JP"/>
                        <a:ea typeface="Noto Sans JP"/>
                        <a:cs typeface="Noto Sans JP"/>
                        <a:sym typeface="Noto Sans JP"/>
                      </a:endParaRPr>
                    </a:p>
                  </a:txBody>
                  <a:tcPr marT="99725" marB="99725" marR="99725" marL="99725">
                    <a:solidFill>
                      <a:srgbClr val="00AFB2"/>
                    </a:solidFill>
                  </a:tcPr>
                </a:tc>
              </a:tr>
              <a:tr h="715100">
                <a:tc>
                  <a:txBody>
                    <a:bodyPr/>
                    <a:lstStyle/>
                    <a:p>
                      <a:pPr indent="0" lvl="0" marL="0" marR="0" rtl="0" algn="l">
                        <a:lnSpc>
                          <a:spcPct val="100000"/>
                        </a:lnSpc>
                        <a:spcBef>
                          <a:spcPts val="0"/>
                        </a:spcBef>
                        <a:spcAft>
                          <a:spcPts val="0"/>
                        </a:spcAft>
                        <a:buClr>
                          <a:srgbClr val="000000"/>
                        </a:buClr>
                        <a:buSzPts val="1100"/>
                        <a:buFont typeface="Arial"/>
                        <a:buNone/>
                      </a:pPr>
                      <a:r>
                        <a:rPr b="1" lang="ja" sz="1100" u="none" cap="none" strike="noStrike">
                          <a:latin typeface="Noto Sans JP"/>
                          <a:ea typeface="Noto Sans JP"/>
                          <a:cs typeface="Noto Sans JP"/>
                          <a:sym typeface="Noto Sans JP"/>
                        </a:rPr>
                        <a:t>新しいプロジェクトの管理方法を教えてください。</a:t>
                      </a:r>
                      <a:endParaRPr b="1" sz="1100" u="none" cap="none" strike="noStrike">
                        <a:latin typeface="Noto Sans JP"/>
                        <a:ea typeface="Noto Sans JP"/>
                        <a:cs typeface="Noto Sans JP"/>
                        <a:sym typeface="Noto Sans JP"/>
                      </a:endParaRPr>
                    </a:p>
                  </a:txBody>
                  <a:tcPr marT="99725" marB="99725" marR="99725" marL="99725"/>
                </a:tc>
                <a:tc>
                  <a:txBody>
                    <a:bodyPr/>
                    <a:lstStyle/>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chemeClr val="dk1"/>
                          </a:solidFill>
                          <a:latin typeface="Noto Sans JP"/>
                          <a:ea typeface="Noto Sans JP"/>
                          <a:cs typeface="Noto Sans JP"/>
                          <a:sym typeface="Noto Sans JP"/>
                        </a:rPr>
                        <a:t>以下の順番でタスクを実行してください。</a:t>
                      </a:r>
                      <a:endParaRPr b="1" sz="1100" u="none" cap="none" strike="noStrike">
                        <a:solidFill>
                          <a:schemeClr val="dk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chemeClr val="dk1"/>
                          </a:solidFill>
                          <a:latin typeface="Noto Sans JP"/>
                          <a:ea typeface="Noto Sans JP"/>
                          <a:cs typeface="Noto Sans JP"/>
                          <a:sym typeface="Noto Sans JP"/>
                        </a:rPr>
                        <a:t>##タスクのステップ</a:t>
                      </a:r>
                      <a:br>
                        <a:rPr b="1" lang="ja" sz="1100" u="none" cap="none" strike="noStrike">
                          <a:solidFill>
                            <a:schemeClr val="dk1"/>
                          </a:solidFill>
                          <a:latin typeface="Noto Sans JP"/>
                          <a:ea typeface="Noto Sans JP"/>
                          <a:cs typeface="Noto Sans JP"/>
                          <a:sym typeface="Noto Sans JP"/>
                        </a:rPr>
                      </a:br>
                      <a:r>
                        <a:rPr b="1" lang="ja" sz="1100" u="none" cap="none" strike="noStrike">
                          <a:solidFill>
                            <a:schemeClr val="dk1"/>
                          </a:solidFill>
                          <a:latin typeface="Noto Sans JP"/>
                          <a:ea typeface="Noto Sans JP"/>
                          <a:cs typeface="Noto Sans JP"/>
                          <a:sym typeface="Noto Sans JP"/>
                        </a:rPr>
                        <a:t>1.プロジェクトの目的と目標を明確にしてください。これには、プロジェクトの最終成果物と主要なマイルストーンを含めてください。</a:t>
                      </a:r>
                      <a:endParaRPr b="1" sz="1100" u="none" cap="none" strike="noStrike">
                        <a:solidFill>
                          <a:schemeClr val="dk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chemeClr val="dk1"/>
                          </a:solidFill>
                          <a:latin typeface="Noto Sans JP"/>
                          <a:ea typeface="Noto Sans JP"/>
                          <a:cs typeface="Noto Sans JP"/>
                          <a:sym typeface="Noto Sans JP"/>
                        </a:rPr>
                        <a:t>2.次に、プロジェクトチームの構成と各メンバーの役割を決定してください。</a:t>
                      </a:r>
                      <a:endParaRPr b="1" sz="1100" u="none" cap="none" strike="noStrike">
                        <a:solidFill>
                          <a:schemeClr val="dk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chemeClr val="dk1"/>
                          </a:solidFill>
                          <a:latin typeface="Noto Sans JP"/>
                          <a:ea typeface="Noto Sans JP"/>
                          <a:cs typeface="Noto Sans JP"/>
                          <a:sym typeface="Noto Sans JP"/>
                        </a:rPr>
                        <a:t>プロジェクトの進行を管理するためのツールやソフトウェア（例：Trello、Asana、Jiraなど）を選定し、その選定理由を説明してください。</a:t>
                      </a:r>
                      <a:endParaRPr b="1" sz="1100" u="none" cap="none" strike="noStrike">
                        <a:solidFill>
                          <a:schemeClr val="dk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chemeClr val="dk1"/>
                          </a:solidFill>
                          <a:latin typeface="Noto Sans JP"/>
                          <a:ea typeface="Noto Sans JP"/>
                          <a:cs typeface="Noto Sans JP"/>
                          <a:sym typeface="Noto Sans JP"/>
                        </a:rPr>
                        <a:t>3.リスク管理計画を作成し、主要なリスクとその対応策を明記してください。</a:t>
                      </a:r>
                      <a:endParaRPr b="1" sz="1100" u="none" cap="none" strike="noStrike">
                        <a:solidFill>
                          <a:schemeClr val="dk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chemeClr val="dk1"/>
                          </a:solidFill>
                          <a:latin typeface="Noto Sans JP"/>
                          <a:ea typeface="Noto Sans JP"/>
                          <a:cs typeface="Noto Sans JP"/>
                          <a:sym typeface="Noto Sans JP"/>
                        </a:rPr>
                        <a:t>4.最後に、プロジェクトの進捗を定期的に評価するためのレビューサイクル（例：毎週、毎月のレビュー会議）を設定してください。</a:t>
                      </a:r>
                      <a:endParaRPr b="1" sz="1100" u="none" cap="none" strike="noStrike">
                        <a:solidFill>
                          <a:schemeClr val="dk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Noto Sans JP"/>
                        <a:ea typeface="Noto Sans JP"/>
                        <a:cs typeface="Noto Sans JP"/>
                        <a:sym typeface="Noto Sans JP"/>
                      </a:endParaRPr>
                    </a:p>
                  </a:txBody>
                  <a:tcPr marT="99725" marB="99725" marR="99725" marL="99725"/>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560" name="Shape 560"/>
        <p:cNvGrpSpPr/>
        <p:nvPr/>
      </p:nvGrpSpPr>
      <p:grpSpPr>
        <a:xfrm>
          <a:off x="0" y="0"/>
          <a:ext cx="0" cy="0"/>
          <a:chOff x="0" y="0"/>
          <a:chExt cx="0" cy="0"/>
        </a:xfrm>
      </p:grpSpPr>
      <p:pic>
        <p:nvPicPr>
          <p:cNvPr descr="preencoded.png" id="561" name="Google Shape;561;p58"/>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562" name="Google Shape;562;p58"/>
          <p:cNvSpPr/>
          <p:nvPr/>
        </p:nvSpPr>
        <p:spPr>
          <a:xfrm>
            <a:off x="148501" y="186518"/>
            <a:ext cx="60408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2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効果的なAIへの指示「プロンプト」の書き方～プロンプトのコツ8選～</a:t>
            </a:r>
            <a:endParaRPr b="1" i="0" sz="1300" u="none" cap="none" strike="noStrike">
              <a:solidFill>
                <a:srgbClr val="333333"/>
              </a:solidFill>
              <a:latin typeface="Noto Sans JP"/>
              <a:ea typeface="Noto Sans JP"/>
              <a:cs typeface="Noto Sans JP"/>
              <a:sym typeface="Noto Sans JP"/>
            </a:endParaRPr>
          </a:p>
        </p:txBody>
      </p:sp>
      <p:sp>
        <p:nvSpPr>
          <p:cNvPr id="563" name="Google Shape;563;p58"/>
          <p:cNvSpPr/>
          <p:nvPr/>
        </p:nvSpPr>
        <p:spPr>
          <a:xfrm>
            <a:off x="871200" y="687055"/>
            <a:ext cx="7842300" cy="3852900"/>
          </a:xfrm>
          <a:prstGeom prst="rect">
            <a:avLst/>
          </a:prstGeom>
          <a:noFill/>
          <a:ln>
            <a:noFill/>
          </a:ln>
        </p:spPr>
        <p:txBody>
          <a:bodyPr anchorCtr="0" anchor="ctr" bIns="49850" lIns="99725" spcFirstLastPara="1" rIns="99725" wrap="square" tIns="49850">
            <a:noAutofit/>
          </a:bodyPr>
          <a:lstStyle/>
          <a:p>
            <a:pPr indent="0" lvl="0" marL="0" marR="0" rtl="0" algn="l">
              <a:lnSpc>
                <a:spcPct val="146666"/>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効果的なプロンプトを書くためのコツ</a:t>
            </a:r>
            <a:endParaRPr b="0" i="0" sz="1600" u="none" cap="none" strike="noStrike">
              <a:solidFill>
                <a:schemeClr val="dk1"/>
              </a:solidFill>
              <a:latin typeface="Calibri"/>
              <a:ea typeface="Calibri"/>
              <a:cs typeface="Calibri"/>
              <a:sym typeface="Calibri"/>
            </a:endParaRPr>
          </a:p>
          <a:p>
            <a:pPr indent="0" lvl="0" marL="0" marR="0" rtl="0" algn="l">
              <a:lnSpc>
                <a:spcPct val="146666"/>
              </a:lnSpc>
              <a:spcBef>
                <a:spcPts val="0"/>
              </a:spcBef>
              <a:spcAft>
                <a:spcPts val="0"/>
              </a:spcAft>
              <a:buClr>
                <a:srgbClr val="000000"/>
              </a:buClr>
              <a:buSzPts val="1200"/>
              <a:buFont typeface="Arial"/>
              <a:buNone/>
            </a:pPr>
            <a:r>
              <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単語にこだわる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AIが理解しやすい形式で書く※マークダウン記法</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役割を与える</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明確な指示を書く</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文脈情報の提供</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タスクを段階的に分ける</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FF0000"/>
              </a:buClr>
              <a:buSzPts val="1600"/>
              <a:buFont typeface="Noto Sans JP"/>
              <a:buAutoNum type="arabicPeriod"/>
            </a:pPr>
            <a:r>
              <a:rPr b="1" i="0" lang="ja" sz="1600" u="none" cap="none" strike="noStrike">
                <a:solidFill>
                  <a:srgbClr val="FF0000"/>
                </a:solidFill>
                <a:latin typeface="Noto Sans JP"/>
                <a:ea typeface="Noto Sans JP"/>
                <a:cs typeface="Noto Sans JP"/>
                <a:sym typeface="Noto Sans JP"/>
              </a:rPr>
              <a:t>考える時間を与える</a:t>
            </a:r>
            <a:endParaRPr b="1" i="0" sz="1600" u="none" cap="none" strike="noStrike">
              <a:solidFill>
                <a:srgbClr val="FF0000"/>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実例を与える</a:t>
            </a:r>
            <a:endParaRPr b="1" i="0" sz="1600" u="none" cap="none" strike="noStrike">
              <a:solidFill>
                <a:srgbClr val="333333"/>
              </a:solidFill>
              <a:latin typeface="Noto Sans JP"/>
              <a:ea typeface="Noto Sans JP"/>
              <a:cs typeface="Noto Sans JP"/>
              <a:sym typeface="Noto Sans JP"/>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568" name="Shape 568"/>
        <p:cNvGrpSpPr/>
        <p:nvPr/>
      </p:nvGrpSpPr>
      <p:grpSpPr>
        <a:xfrm>
          <a:off x="0" y="0"/>
          <a:ext cx="0" cy="0"/>
          <a:chOff x="0" y="0"/>
          <a:chExt cx="0" cy="0"/>
        </a:xfrm>
      </p:grpSpPr>
      <p:pic>
        <p:nvPicPr>
          <p:cNvPr descr="preencoded.png" id="569" name="Google Shape;569;p59"/>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570" name="Google Shape;570;p59"/>
          <p:cNvSpPr/>
          <p:nvPr/>
        </p:nvSpPr>
        <p:spPr>
          <a:xfrm>
            <a:off x="148501" y="165736"/>
            <a:ext cx="62496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効果的なAIへの指示「プロンプト」の書き方～7.考える時間を与える～</a:t>
            </a:r>
            <a:endParaRPr b="0" i="0" sz="1300" u="none" cap="none" strike="noStrike">
              <a:solidFill>
                <a:schemeClr val="dk1"/>
              </a:solidFill>
              <a:latin typeface="Calibri"/>
              <a:ea typeface="Calibri"/>
              <a:cs typeface="Calibri"/>
              <a:sym typeface="Calibri"/>
            </a:endParaRPr>
          </a:p>
        </p:txBody>
      </p:sp>
      <p:sp>
        <p:nvSpPr>
          <p:cNvPr id="571" name="Google Shape;571;p59"/>
          <p:cNvSpPr/>
          <p:nvPr/>
        </p:nvSpPr>
        <p:spPr>
          <a:xfrm>
            <a:off x="871274" y="677280"/>
            <a:ext cx="74016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3333"/>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確率的に続きそうな言葉を並べて回答してるだけなので、たまに間違う</a:t>
            </a:r>
            <a:endParaRPr b="1" i="0" sz="1600" u="none" cap="none" strike="noStrike">
              <a:solidFill>
                <a:srgbClr val="333333"/>
              </a:solidFill>
              <a:latin typeface="Noto Sans JP"/>
              <a:ea typeface="Noto Sans JP"/>
              <a:cs typeface="Noto Sans JP"/>
              <a:sym typeface="Noto Sans JP"/>
            </a:endParaRPr>
          </a:p>
        </p:txBody>
      </p:sp>
      <p:pic>
        <p:nvPicPr>
          <p:cNvPr id="572" name="Google Shape;572;p59"/>
          <p:cNvPicPr preferRelativeResize="0"/>
          <p:nvPr/>
        </p:nvPicPr>
        <p:blipFill rotWithShape="1">
          <a:blip r:embed="rId4">
            <a:alphaModFix/>
          </a:blip>
          <a:srcRect b="0" l="0" r="0" t="0"/>
          <a:stretch/>
        </p:blipFill>
        <p:spPr>
          <a:xfrm>
            <a:off x="166336" y="1686507"/>
            <a:ext cx="8811491" cy="230021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577" name="Shape 577"/>
        <p:cNvGrpSpPr/>
        <p:nvPr/>
      </p:nvGrpSpPr>
      <p:grpSpPr>
        <a:xfrm>
          <a:off x="0" y="0"/>
          <a:ext cx="0" cy="0"/>
          <a:chOff x="0" y="0"/>
          <a:chExt cx="0" cy="0"/>
        </a:xfrm>
      </p:grpSpPr>
      <p:pic>
        <p:nvPicPr>
          <p:cNvPr descr="preencoded.png" id="578" name="Google Shape;578;p60"/>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579" name="Google Shape;579;p60"/>
          <p:cNvSpPr/>
          <p:nvPr/>
        </p:nvSpPr>
        <p:spPr>
          <a:xfrm>
            <a:off x="148501" y="165736"/>
            <a:ext cx="62496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効果的なAIへの指示「プロンプト」の書き方～7.考える時間を与える～</a:t>
            </a:r>
            <a:endParaRPr b="0" i="0" sz="1300" u="none" cap="none" strike="noStrike">
              <a:solidFill>
                <a:schemeClr val="dk1"/>
              </a:solidFill>
              <a:latin typeface="Calibri"/>
              <a:ea typeface="Calibri"/>
              <a:cs typeface="Calibri"/>
              <a:sym typeface="Calibri"/>
            </a:endParaRPr>
          </a:p>
        </p:txBody>
      </p:sp>
      <p:sp>
        <p:nvSpPr>
          <p:cNvPr id="580" name="Google Shape;580;p60"/>
          <p:cNvSpPr/>
          <p:nvPr/>
        </p:nvSpPr>
        <p:spPr>
          <a:xfrm>
            <a:off x="871274" y="677280"/>
            <a:ext cx="74016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3333"/>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魔法の言葉「ステップbyステップ」を追加すると</a:t>
            </a:r>
            <a:endParaRPr b="1" i="0" sz="1600" u="none" cap="none" strike="noStrike">
              <a:solidFill>
                <a:srgbClr val="333333"/>
              </a:solidFill>
              <a:latin typeface="Noto Sans JP"/>
              <a:ea typeface="Noto Sans JP"/>
              <a:cs typeface="Noto Sans JP"/>
              <a:sym typeface="Noto Sans JP"/>
            </a:endParaRPr>
          </a:p>
        </p:txBody>
      </p:sp>
      <p:pic>
        <p:nvPicPr>
          <p:cNvPr id="581" name="Google Shape;581;p60"/>
          <p:cNvPicPr preferRelativeResize="0"/>
          <p:nvPr/>
        </p:nvPicPr>
        <p:blipFill rotWithShape="1">
          <a:blip r:embed="rId4">
            <a:alphaModFix/>
          </a:blip>
          <a:srcRect b="0" l="0" r="0" t="0"/>
          <a:stretch/>
        </p:blipFill>
        <p:spPr>
          <a:xfrm>
            <a:off x="474191" y="1716562"/>
            <a:ext cx="8195626" cy="137878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586" name="Shape 586"/>
        <p:cNvGrpSpPr/>
        <p:nvPr/>
      </p:nvGrpSpPr>
      <p:grpSpPr>
        <a:xfrm>
          <a:off x="0" y="0"/>
          <a:ext cx="0" cy="0"/>
          <a:chOff x="0" y="0"/>
          <a:chExt cx="0" cy="0"/>
        </a:xfrm>
      </p:grpSpPr>
      <p:pic>
        <p:nvPicPr>
          <p:cNvPr descr="preencoded.png" id="587" name="Google Shape;587;p61"/>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588" name="Google Shape;588;p61"/>
          <p:cNvSpPr/>
          <p:nvPr/>
        </p:nvSpPr>
        <p:spPr>
          <a:xfrm>
            <a:off x="148501" y="165736"/>
            <a:ext cx="62496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効果的なAIへの指示「プロンプト」の書き方～7.考える時間を与える～</a:t>
            </a:r>
            <a:endParaRPr b="0" i="0" sz="1300" u="none" cap="none" strike="noStrike">
              <a:solidFill>
                <a:schemeClr val="dk1"/>
              </a:solidFill>
              <a:latin typeface="Calibri"/>
              <a:ea typeface="Calibri"/>
              <a:cs typeface="Calibri"/>
              <a:sym typeface="Calibri"/>
            </a:endParaRPr>
          </a:p>
        </p:txBody>
      </p:sp>
      <p:sp>
        <p:nvSpPr>
          <p:cNvPr id="589" name="Google Shape;589;p61"/>
          <p:cNvSpPr/>
          <p:nvPr/>
        </p:nvSpPr>
        <p:spPr>
          <a:xfrm>
            <a:off x="871274" y="677280"/>
            <a:ext cx="74016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3333"/>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考える時間が生まれ、回答の精度が高まることがある</a:t>
            </a:r>
            <a:endParaRPr b="1" i="0" sz="1600" u="none" cap="none" strike="noStrike">
              <a:solidFill>
                <a:srgbClr val="333333"/>
              </a:solidFill>
              <a:latin typeface="Noto Sans JP"/>
              <a:ea typeface="Noto Sans JP"/>
              <a:cs typeface="Noto Sans JP"/>
              <a:sym typeface="Noto Sans JP"/>
            </a:endParaRPr>
          </a:p>
        </p:txBody>
      </p:sp>
      <p:pic>
        <p:nvPicPr>
          <p:cNvPr id="590" name="Google Shape;590;p61"/>
          <p:cNvPicPr preferRelativeResize="0"/>
          <p:nvPr/>
        </p:nvPicPr>
        <p:blipFill rotWithShape="1">
          <a:blip r:embed="rId4">
            <a:alphaModFix/>
          </a:blip>
          <a:srcRect b="0" l="0" r="0" t="0"/>
          <a:stretch/>
        </p:blipFill>
        <p:spPr>
          <a:xfrm>
            <a:off x="1850387" y="1270898"/>
            <a:ext cx="5443221" cy="361400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595" name="Shape 595"/>
        <p:cNvGrpSpPr/>
        <p:nvPr/>
      </p:nvGrpSpPr>
      <p:grpSpPr>
        <a:xfrm>
          <a:off x="0" y="0"/>
          <a:ext cx="0" cy="0"/>
          <a:chOff x="0" y="0"/>
          <a:chExt cx="0" cy="0"/>
        </a:xfrm>
      </p:grpSpPr>
      <p:pic>
        <p:nvPicPr>
          <p:cNvPr descr="preencoded.png" id="596" name="Google Shape;596;p62"/>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597" name="Google Shape;597;p62"/>
          <p:cNvSpPr/>
          <p:nvPr/>
        </p:nvSpPr>
        <p:spPr>
          <a:xfrm>
            <a:off x="148501" y="186518"/>
            <a:ext cx="60408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2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効果的なAIへの指示「プロンプト」の書き方～プロンプトのコツ8選～</a:t>
            </a:r>
            <a:endParaRPr b="1" i="0" sz="1300" u="none" cap="none" strike="noStrike">
              <a:solidFill>
                <a:srgbClr val="333333"/>
              </a:solidFill>
              <a:latin typeface="Noto Sans JP"/>
              <a:ea typeface="Noto Sans JP"/>
              <a:cs typeface="Noto Sans JP"/>
              <a:sym typeface="Noto Sans JP"/>
            </a:endParaRPr>
          </a:p>
        </p:txBody>
      </p:sp>
      <p:sp>
        <p:nvSpPr>
          <p:cNvPr id="598" name="Google Shape;598;p62"/>
          <p:cNvSpPr/>
          <p:nvPr/>
        </p:nvSpPr>
        <p:spPr>
          <a:xfrm>
            <a:off x="871200" y="687055"/>
            <a:ext cx="7842300" cy="3852900"/>
          </a:xfrm>
          <a:prstGeom prst="rect">
            <a:avLst/>
          </a:prstGeom>
          <a:noFill/>
          <a:ln>
            <a:noFill/>
          </a:ln>
        </p:spPr>
        <p:txBody>
          <a:bodyPr anchorCtr="0" anchor="ctr" bIns="49850" lIns="99725" spcFirstLastPara="1" rIns="99725" wrap="square" tIns="49850">
            <a:noAutofit/>
          </a:bodyPr>
          <a:lstStyle/>
          <a:p>
            <a:pPr indent="0" lvl="0" marL="0" marR="0" rtl="0" algn="l">
              <a:lnSpc>
                <a:spcPct val="146666"/>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効果的なプロンプトを書くためのコツ</a:t>
            </a:r>
            <a:endParaRPr b="0" i="0" sz="1600" u="none" cap="none" strike="noStrike">
              <a:solidFill>
                <a:schemeClr val="dk1"/>
              </a:solidFill>
              <a:latin typeface="Calibri"/>
              <a:ea typeface="Calibri"/>
              <a:cs typeface="Calibri"/>
              <a:sym typeface="Calibri"/>
            </a:endParaRPr>
          </a:p>
          <a:p>
            <a:pPr indent="0" lvl="0" marL="0" marR="0" rtl="0" algn="l">
              <a:lnSpc>
                <a:spcPct val="146666"/>
              </a:lnSpc>
              <a:spcBef>
                <a:spcPts val="0"/>
              </a:spcBef>
              <a:spcAft>
                <a:spcPts val="0"/>
              </a:spcAft>
              <a:buClr>
                <a:srgbClr val="000000"/>
              </a:buClr>
              <a:buSzPts val="1200"/>
              <a:buFont typeface="Arial"/>
              <a:buNone/>
            </a:pPr>
            <a:r>
              <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単語にこだわる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AIが理解しやすい形式で書く※マークダウン記法</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役割を与える</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明確な指示を書く</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文脈情報の提供</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タスクを段階的に分ける</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434343"/>
              </a:buClr>
              <a:buSzPts val="1600"/>
              <a:buFont typeface="Noto Sans JP"/>
              <a:buAutoNum type="arabicPeriod"/>
            </a:pPr>
            <a:r>
              <a:rPr b="1" i="0" lang="ja" sz="1600" u="none" cap="none" strike="noStrike">
                <a:solidFill>
                  <a:srgbClr val="434343"/>
                </a:solidFill>
                <a:latin typeface="Noto Sans JP"/>
                <a:ea typeface="Noto Sans JP"/>
                <a:cs typeface="Noto Sans JP"/>
                <a:sym typeface="Noto Sans JP"/>
              </a:rPr>
              <a:t>考える時間を与える</a:t>
            </a:r>
            <a:endParaRPr b="1" i="0" sz="1600" u="none" cap="none" strike="noStrike">
              <a:solidFill>
                <a:srgbClr val="43434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FF0000"/>
              </a:buClr>
              <a:buSzPts val="1600"/>
              <a:buFont typeface="Noto Sans JP"/>
              <a:buAutoNum type="arabicPeriod"/>
            </a:pPr>
            <a:r>
              <a:rPr b="1" i="0" lang="ja" sz="1600" u="none" cap="none" strike="noStrike">
                <a:solidFill>
                  <a:srgbClr val="FF0000"/>
                </a:solidFill>
                <a:latin typeface="Noto Sans JP"/>
                <a:ea typeface="Noto Sans JP"/>
                <a:cs typeface="Noto Sans JP"/>
                <a:sym typeface="Noto Sans JP"/>
              </a:rPr>
              <a:t>実例を与える</a:t>
            </a:r>
            <a:endParaRPr b="1" i="0" sz="1600" u="none" cap="none" strike="noStrike">
              <a:solidFill>
                <a:srgbClr val="FF0000"/>
              </a:solidFill>
              <a:latin typeface="Noto Sans JP"/>
              <a:ea typeface="Noto Sans JP"/>
              <a:cs typeface="Noto Sans JP"/>
              <a:sym typeface="Noto Sans JP"/>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8" name="Shape 168"/>
        <p:cNvGrpSpPr/>
        <p:nvPr/>
      </p:nvGrpSpPr>
      <p:grpSpPr>
        <a:xfrm>
          <a:off x="0" y="0"/>
          <a:ext cx="0" cy="0"/>
          <a:chOff x="0" y="0"/>
          <a:chExt cx="0" cy="0"/>
        </a:xfrm>
      </p:grpSpPr>
      <p:sp>
        <p:nvSpPr>
          <p:cNvPr id="169" name="Google Shape;169;p18"/>
          <p:cNvSpPr/>
          <p:nvPr/>
        </p:nvSpPr>
        <p:spPr>
          <a:xfrm>
            <a:off x="148490" y="193582"/>
            <a:ext cx="5600700" cy="186900"/>
          </a:xfrm>
          <a:prstGeom prst="rect">
            <a:avLst/>
          </a:prstGeom>
          <a:noFill/>
          <a:ln>
            <a:noFill/>
          </a:ln>
        </p:spPr>
        <p:txBody>
          <a:bodyPr anchorCtr="0" anchor="ctr" bIns="45700" lIns="91425" spcFirstLastPara="1" rIns="91425" wrap="square" tIns="45700">
            <a:noAutofit/>
          </a:bodyPr>
          <a:lstStyle/>
          <a:p>
            <a:pPr indent="0" lvl="0" marL="0" rtl="0" algn="l">
              <a:lnSpc>
                <a:spcPct val="146666"/>
              </a:lnSpc>
              <a:spcBef>
                <a:spcPts val="0"/>
              </a:spcBef>
              <a:spcAft>
                <a:spcPts val="0"/>
              </a:spcAft>
              <a:buSzPts val="1100"/>
              <a:buNone/>
            </a:pPr>
            <a:r>
              <a:rPr b="1" lang="ja" sz="1200">
                <a:solidFill>
                  <a:srgbClr val="434343"/>
                </a:solidFill>
                <a:latin typeface="Noto Sans JP"/>
                <a:ea typeface="Noto Sans JP"/>
                <a:cs typeface="Noto Sans JP"/>
                <a:sym typeface="Noto Sans JP"/>
              </a:rPr>
              <a:t>アイスブレイク</a:t>
            </a:r>
            <a:endParaRPr b="1" sz="1500">
              <a:solidFill>
                <a:srgbClr val="434343"/>
              </a:solidFill>
              <a:latin typeface="Noto Sans JP"/>
              <a:ea typeface="Noto Sans JP"/>
              <a:cs typeface="Noto Sans JP"/>
              <a:sym typeface="Noto Sans JP"/>
            </a:endParaRPr>
          </a:p>
        </p:txBody>
      </p:sp>
      <p:pic>
        <p:nvPicPr>
          <p:cNvPr descr="preencoded.png" id="170" name="Google Shape;170;p18"/>
          <p:cNvPicPr preferRelativeResize="0"/>
          <p:nvPr/>
        </p:nvPicPr>
        <p:blipFill rotWithShape="1">
          <a:blip r:embed="rId3">
            <a:alphaModFix/>
          </a:blip>
          <a:srcRect b="0" l="0" r="0" t="0"/>
          <a:stretch/>
        </p:blipFill>
        <p:spPr>
          <a:xfrm>
            <a:off x="128205" y="176645"/>
            <a:ext cx="20784" cy="259772"/>
          </a:xfrm>
          <a:prstGeom prst="rect">
            <a:avLst/>
          </a:prstGeom>
          <a:noFill/>
          <a:ln>
            <a:noFill/>
          </a:ln>
        </p:spPr>
      </p:pic>
      <p:cxnSp>
        <p:nvCxnSpPr>
          <p:cNvPr id="171" name="Google Shape;171;p18"/>
          <p:cNvCxnSpPr/>
          <p:nvPr/>
        </p:nvCxnSpPr>
        <p:spPr>
          <a:xfrm>
            <a:off x="274725" y="4746125"/>
            <a:ext cx="8547300" cy="0"/>
          </a:xfrm>
          <a:prstGeom prst="straightConnector1">
            <a:avLst/>
          </a:prstGeom>
          <a:noFill/>
          <a:ln cap="flat" cmpd="sng" w="38100">
            <a:solidFill>
              <a:srgbClr val="00AFB2"/>
            </a:solidFill>
            <a:prstDash val="solid"/>
            <a:round/>
            <a:headEnd len="med" w="med" type="none"/>
            <a:tailEnd len="med" w="med" type="none"/>
          </a:ln>
        </p:spPr>
      </p:cxnSp>
      <p:sp>
        <p:nvSpPr>
          <p:cNvPr id="172" name="Google Shape;172;p18"/>
          <p:cNvSpPr txBox="1"/>
          <p:nvPr/>
        </p:nvSpPr>
        <p:spPr>
          <a:xfrm>
            <a:off x="8306399" y="47394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sz="1000">
                <a:solidFill>
                  <a:srgbClr val="595959"/>
                </a:solidFill>
              </a:rPr>
              <a:t>‹#›</a:t>
            </a:fld>
            <a:endParaRPr sz="1000">
              <a:solidFill>
                <a:srgbClr val="595959"/>
              </a:solidFill>
            </a:endParaRPr>
          </a:p>
        </p:txBody>
      </p:sp>
      <p:sp>
        <p:nvSpPr>
          <p:cNvPr id="173" name="Google Shape;173;p18"/>
          <p:cNvSpPr/>
          <p:nvPr/>
        </p:nvSpPr>
        <p:spPr>
          <a:xfrm>
            <a:off x="-159900" y="450846"/>
            <a:ext cx="9463800" cy="736800"/>
          </a:xfrm>
          <a:prstGeom prst="rect">
            <a:avLst/>
          </a:prstGeom>
          <a:noFill/>
          <a:ln>
            <a:noFill/>
          </a:ln>
        </p:spPr>
        <p:txBody>
          <a:bodyPr anchorCtr="0" anchor="ctr" bIns="45700" lIns="91425" spcFirstLastPara="1" rIns="91425" wrap="square" tIns="45700">
            <a:noAutofit/>
          </a:bodyPr>
          <a:lstStyle/>
          <a:p>
            <a:pPr indent="0" lvl="0" marL="0" rtl="0" algn="ctr">
              <a:lnSpc>
                <a:spcPct val="130000"/>
              </a:lnSpc>
              <a:spcBef>
                <a:spcPts val="0"/>
              </a:spcBef>
              <a:spcAft>
                <a:spcPts val="0"/>
              </a:spcAft>
              <a:buSzPts val="1100"/>
              <a:buNone/>
            </a:pPr>
            <a:r>
              <a:rPr b="1" lang="ja" sz="1600">
                <a:solidFill>
                  <a:srgbClr val="434343"/>
                </a:solidFill>
                <a:latin typeface="Noto Sans JP"/>
                <a:ea typeface="Noto Sans JP"/>
                <a:cs typeface="Noto Sans JP"/>
                <a:sym typeface="Noto Sans JP"/>
              </a:rPr>
              <a:t>まずは、各グループで以下のようなお題で各自1分程度でお話ください！</a:t>
            </a:r>
            <a:endParaRPr b="1" sz="1600">
              <a:solidFill>
                <a:srgbClr val="434343"/>
              </a:solidFill>
              <a:latin typeface="Noto Sans JP"/>
              <a:ea typeface="Noto Sans JP"/>
              <a:cs typeface="Noto Sans JP"/>
              <a:sym typeface="Noto Sans JP"/>
            </a:endParaRPr>
          </a:p>
        </p:txBody>
      </p:sp>
      <p:sp>
        <p:nvSpPr>
          <p:cNvPr id="174" name="Google Shape;174;p18"/>
          <p:cNvSpPr txBox="1"/>
          <p:nvPr/>
        </p:nvSpPr>
        <p:spPr>
          <a:xfrm>
            <a:off x="1521900" y="1819875"/>
            <a:ext cx="6100200" cy="1569900"/>
          </a:xfrm>
          <a:prstGeom prst="rect">
            <a:avLst/>
          </a:prstGeom>
          <a:noFill/>
          <a:ln>
            <a:noFill/>
          </a:ln>
        </p:spPr>
        <p:txBody>
          <a:bodyPr anchorCtr="0" anchor="t" bIns="91425" lIns="91425" spcFirstLastPara="1" rIns="91425" wrap="square" tIns="91425">
            <a:spAutoFit/>
          </a:bodyPr>
          <a:lstStyle/>
          <a:p>
            <a:pPr indent="0" lvl="0" marL="457200" rtl="0" algn="l">
              <a:lnSpc>
                <a:spcPct val="200000"/>
              </a:lnSpc>
              <a:spcBef>
                <a:spcPts val="1200"/>
              </a:spcBef>
              <a:spcAft>
                <a:spcPts val="0"/>
              </a:spcAft>
              <a:buNone/>
            </a:pPr>
            <a:r>
              <a:rPr b="1" lang="ja">
                <a:solidFill>
                  <a:srgbClr val="434343"/>
                </a:solidFill>
                <a:latin typeface="Noto Sans JP"/>
                <a:ea typeface="Noto Sans JP"/>
                <a:cs typeface="Noto Sans JP"/>
                <a:sym typeface="Noto Sans JP"/>
              </a:rPr>
              <a:t>「前回の勉強会から生成AIを使用することがあったか？」</a:t>
            </a:r>
            <a:endParaRPr b="1">
              <a:solidFill>
                <a:srgbClr val="434343"/>
              </a:solidFill>
              <a:latin typeface="Noto Sans JP"/>
              <a:ea typeface="Noto Sans JP"/>
              <a:cs typeface="Noto Sans JP"/>
              <a:sym typeface="Noto Sans JP"/>
            </a:endParaRPr>
          </a:p>
          <a:p>
            <a:pPr indent="0" lvl="0" marL="457200" rtl="0" algn="l">
              <a:lnSpc>
                <a:spcPct val="200000"/>
              </a:lnSpc>
              <a:spcBef>
                <a:spcPts val="1200"/>
              </a:spcBef>
              <a:spcAft>
                <a:spcPts val="0"/>
              </a:spcAft>
              <a:buNone/>
            </a:pPr>
            <a:r>
              <a:rPr b="1" lang="ja">
                <a:solidFill>
                  <a:srgbClr val="434343"/>
                </a:solidFill>
                <a:latin typeface="Noto Sans JP"/>
                <a:ea typeface="Noto Sans JP"/>
                <a:cs typeface="Noto Sans JP"/>
                <a:sym typeface="Noto Sans JP"/>
              </a:rPr>
              <a:t>「それはどんなケースで？」</a:t>
            </a:r>
            <a:endParaRPr b="1">
              <a:solidFill>
                <a:srgbClr val="434343"/>
              </a:solidFill>
              <a:latin typeface="Noto Sans JP"/>
              <a:ea typeface="Noto Sans JP"/>
              <a:cs typeface="Noto Sans JP"/>
              <a:sym typeface="Noto Sans JP"/>
            </a:endParaRPr>
          </a:p>
          <a:p>
            <a:pPr indent="0" lvl="0" marL="457200" rtl="0" algn="l">
              <a:lnSpc>
                <a:spcPct val="200000"/>
              </a:lnSpc>
              <a:spcBef>
                <a:spcPts val="1200"/>
              </a:spcBef>
              <a:spcAft>
                <a:spcPts val="1200"/>
              </a:spcAft>
              <a:buNone/>
            </a:pPr>
            <a:r>
              <a:rPr b="1" lang="ja">
                <a:solidFill>
                  <a:srgbClr val="434343"/>
                </a:solidFill>
                <a:latin typeface="Noto Sans JP"/>
                <a:ea typeface="Noto Sans JP"/>
                <a:cs typeface="Noto Sans JP"/>
                <a:sym typeface="Noto Sans JP"/>
              </a:rPr>
              <a:t>「使う上でこんなことに困っている、課題と感じている」</a:t>
            </a:r>
            <a:endParaRPr b="1">
              <a:solidFill>
                <a:srgbClr val="434343"/>
              </a:solidFill>
              <a:latin typeface="Noto Sans JP"/>
              <a:ea typeface="Noto Sans JP"/>
              <a:cs typeface="Noto Sans JP"/>
              <a:sym typeface="Noto Sans JP"/>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603" name="Shape 603"/>
        <p:cNvGrpSpPr/>
        <p:nvPr/>
      </p:nvGrpSpPr>
      <p:grpSpPr>
        <a:xfrm>
          <a:off x="0" y="0"/>
          <a:ext cx="0" cy="0"/>
          <a:chOff x="0" y="0"/>
          <a:chExt cx="0" cy="0"/>
        </a:xfrm>
      </p:grpSpPr>
      <p:pic>
        <p:nvPicPr>
          <p:cNvPr descr="preencoded.png" id="604" name="Google Shape;604;p63"/>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605" name="Google Shape;605;p63"/>
          <p:cNvSpPr/>
          <p:nvPr/>
        </p:nvSpPr>
        <p:spPr>
          <a:xfrm>
            <a:off x="148501" y="165736"/>
            <a:ext cx="62496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効果的なAIへの指示「プロンプト」の書き方～8.実例を与える～</a:t>
            </a:r>
            <a:endParaRPr b="0" i="0" sz="1300" u="none" cap="none" strike="noStrike">
              <a:solidFill>
                <a:schemeClr val="dk1"/>
              </a:solidFill>
              <a:latin typeface="Calibri"/>
              <a:ea typeface="Calibri"/>
              <a:cs typeface="Calibri"/>
              <a:sym typeface="Calibri"/>
            </a:endParaRPr>
          </a:p>
        </p:txBody>
      </p:sp>
      <p:sp>
        <p:nvSpPr>
          <p:cNvPr id="606" name="Google Shape;606;p63"/>
          <p:cNvSpPr/>
          <p:nvPr/>
        </p:nvSpPr>
        <p:spPr>
          <a:xfrm>
            <a:off x="871274" y="677280"/>
            <a:ext cx="7401600" cy="519600"/>
          </a:xfrm>
          <a:prstGeom prst="rect">
            <a:avLst/>
          </a:prstGeom>
          <a:noFill/>
          <a:ln>
            <a:noFill/>
          </a:ln>
        </p:spPr>
        <p:txBody>
          <a:bodyPr anchorCtr="0" anchor="ctr" bIns="49850" lIns="99725" spcFirstLastPara="1" rIns="99725" wrap="square" tIns="49850">
            <a:noAutofit/>
          </a:bodyPr>
          <a:lstStyle/>
          <a:p>
            <a:pPr indent="0" lvl="0" marL="0" marR="0" rtl="0" algn="ctr">
              <a:lnSpc>
                <a:spcPct val="113333"/>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具体例を与えると、求めている回答に近い出力が出せる</a:t>
            </a:r>
            <a:endParaRPr b="1" i="0" sz="1600" u="none" cap="none" strike="noStrike">
              <a:solidFill>
                <a:srgbClr val="333333"/>
              </a:solidFill>
              <a:latin typeface="Noto Sans JP"/>
              <a:ea typeface="Noto Sans JP"/>
              <a:cs typeface="Noto Sans JP"/>
              <a:sym typeface="Noto Sans JP"/>
            </a:endParaRPr>
          </a:p>
        </p:txBody>
      </p:sp>
      <p:graphicFrame>
        <p:nvGraphicFramePr>
          <p:cNvPr id="607" name="Google Shape;607;p63"/>
          <p:cNvGraphicFramePr/>
          <p:nvPr/>
        </p:nvGraphicFramePr>
        <p:xfrm>
          <a:off x="658173" y="1521341"/>
          <a:ext cx="3000000" cy="3000000"/>
        </p:xfrm>
        <a:graphic>
          <a:graphicData uri="http://schemas.openxmlformats.org/drawingml/2006/table">
            <a:tbl>
              <a:tblPr>
                <a:noFill/>
                <a:tableStyleId>{0EA42D77-0713-4663-8DAB-F3583024ABFF}</a:tableStyleId>
              </a:tblPr>
              <a:tblGrid>
                <a:gridCol w="3913900"/>
                <a:gridCol w="3913900"/>
              </a:tblGrid>
              <a:tr h="274225">
                <a:tc>
                  <a:txBody>
                    <a:bodyPr/>
                    <a:lstStyle/>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chemeClr val="lt1"/>
                          </a:solidFill>
                          <a:latin typeface="Noto Sans JP"/>
                          <a:ea typeface="Noto Sans JP"/>
                          <a:cs typeface="Noto Sans JP"/>
                          <a:sym typeface="Noto Sans JP"/>
                        </a:rPr>
                        <a:t>具体例なしプロンプト例</a:t>
                      </a:r>
                      <a:endParaRPr b="1" sz="1100" u="none" cap="none" strike="noStrike">
                        <a:solidFill>
                          <a:schemeClr val="lt1"/>
                        </a:solidFill>
                        <a:latin typeface="Noto Sans JP"/>
                        <a:ea typeface="Noto Sans JP"/>
                        <a:cs typeface="Noto Sans JP"/>
                        <a:sym typeface="Noto Sans JP"/>
                      </a:endParaRPr>
                    </a:p>
                  </a:txBody>
                  <a:tcPr marT="99725" marB="99725" marR="99725" marL="99725">
                    <a:solidFill>
                      <a:srgbClr val="00AFB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chemeClr val="lt1"/>
                          </a:solidFill>
                          <a:latin typeface="Noto Sans JP"/>
                          <a:ea typeface="Noto Sans JP"/>
                          <a:cs typeface="Noto Sans JP"/>
                          <a:sym typeface="Noto Sans JP"/>
                        </a:rPr>
                        <a:t>具体例ありプロンプト例</a:t>
                      </a:r>
                      <a:endParaRPr b="1" sz="1100" u="none" cap="none" strike="noStrike">
                        <a:solidFill>
                          <a:schemeClr val="lt1"/>
                        </a:solidFill>
                        <a:latin typeface="Noto Sans JP"/>
                        <a:ea typeface="Noto Sans JP"/>
                        <a:cs typeface="Noto Sans JP"/>
                        <a:sym typeface="Noto Sans JP"/>
                      </a:endParaRPr>
                    </a:p>
                  </a:txBody>
                  <a:tcPr marT="99725" marB="99725" marR="99725" marL="99725">
                    <a:solidFill>
                      <a:srgbClr val="00AFB2"/>
                    </a:solidFill>
                  </a:tcPr>
                </a:tc>
              </a:tr>
              <a:tr h="715100">
                <a:tc>
                  <a:txBody>
                    <a:bodyPr/>
                    <a:lstStyle/>
                    <a:p>
                      <a:pPr indent="0" lvl="0" marL="0" marR="0" rtl="0" algn="l">
                        <a:lnSpc>
                          <a:spcPct val="100000"/>
                        </a:lnSpc>
                        <a:spcBef>
                          <a:spcPts val="0"/>
                        </a:spcBef>
                        <a:spcAft>
                          <a:spcPts val="0"/>
                        </a:spcAft>
                        <a:buClr>
                          <a:srgbClr val="000000"/>
                        </a:buClr>
                        <a:buSzPts val="1100"/>
                        <a:buFont typeface="Arial"/>
                        <a:buNone/>
                      </a:pPr>
                      <a:r>
                        <a:rPr b="1" lang="ja" sz="1100" u="none" cap="none" strike="noStrike">
                          <a:latin typeface="Noto Sans JP"/>
                          <a:ea typeface="Noto Sans JP"/>
                          <a:cs typeface="Noto Sans JP"/>
                          <a:sym typeface="Noto Sans JP"/>
                        </a:rPr>
                        <a:t>件名: "ポイント2倍キャンペーンのお知らせ"に対して、シンプルなマーケティングメールを書いて。</a:t>
                      </a:r>
                      <a:endParaRPr b="1" sz="1100" u="none" cap="none" strike="noStrike">
                        <a:latin typeface="Noto Sans JP"/>
                        <a:ea typeface="Noto Sans JP"/>
                        <a:cs typeface="Noto Sans JP"/>
                        <a:sym typeface="Noto Sans JP"/>
                      </a:endParaRPr>
                    </a:p>
                  </a:txBody>
                  <a:tcPr marT="99725" marB="99725" marR="99725" marL="99725"/>
                </a:tc>
                <a:tc>
                  <a:txBody>
                    <a:bodyPr/>
                    <a:lstStyle/>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chemeClr val="dk1"/>
                          </a:solidFill>
                          <a:latin typeface="Noto Sans JP"/>
                          <a:ea typeface="Noto Sans JP"/>
                          <a:cs typeface="Noto Sans JP"/>
                          <a:sym typeface="Noto Sans JP"/>
                        </a:rPr>
                        <a:t>##タスク</a:t>
                      </a:r>
                      <a:endParaRPr b="1" sz="1100" u="none" cap="none" strike="noStrike">
                        <a:solidFill>
                          <a:schemeClr val="dk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chemeClr val="dk1"/>
                          </a:solidFill>
                          <a:latin typeface="Noto Sans JP"/>
                          <a:ea typeface="Noto Sans JP"/>
                          <a:cs typeface="Noto Sans JP"/>
                          <a:sym typeface="Noto Sans JP"/>
                        </a:rPr>
                        <a:t>件名: "ポイント2倍キャンペーンのお知らせ"に対して、シンプルなマーケティングメールを書いて。</a:t>
                      </a:r>
                      <a:endParaRPr b="1" sz="1100" u="none" cap="none" strike="noStrike">
                        <a:solidFill>
                          <a:schemeClr val="dk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chemeClr val="dk1"/>
                          </a:solidFill>
                          <a:latin typeface="Noto Sans JP"/>
                          <a:ea typeface="Noto Sans JP"/>
                          <a:cs typeface="Noto Sans JP"/>
                          <a:sym typeface="Noto Sans JP"/>
                        </a:rPr>
                        <a:t>##出力例</a:t>
                      </a:r>
                      <a:endParaRPr b="1" sz="1100" u="none" cap="none" strike="noStrike">
                        <a:solidFill>
                          <a:schemeClr val="dk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chemeClr val="dk1"/>
                          </a:solidFill>
                          <a:latin typeface="Noto Sans JP"/>
                          <a:ea typeface="Noto Sans JP"/>
                          <a:cs typeface="Noto Sans JP"/>
                          <a:sym typeface="Noto Sans JP"/>
                        </a:rPr>
                        <a:t>件名: "ポイント2倍キャンペーンのお知らせ"</a:t>
                      </a:r>
                      <a:endParaRPr b="1" sz="1100" u="none" cap="none" strike="noStrike">
                        <a:solidFill>
                          <a:schemeClr val="dk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rPr b="1" lang="ja" sz="1100" u="none" cap="none" strike="noStrike">
                          <a:solidFill>
                            <a:schemeClr val="dk1"/>
                          </a:solidFill>
                          <a:latin typeface="Noto Sans JP"/>
                          <a:ea typeface="Noto Sans JP"/>
                          <a:cs typeface="Noto Sans JP"/>
                          <a:sym typeface="Noto Sans JP"/>
                        </a:rPr>
                        <a:t>本文: "いつもご利用いただきありがとうございます。日頃の感謝を込めて、ポイント2倍キャンペーンを実施中です。今なら、お買い物の際に通常の2倍のポイントが貯まります。ぜひこの機会にお得にショッピングをお楽しみください！"</a:t>
                      </a:r>
                      <a:endParaRPr b="1" sz="1100" u="none" cap="none" strike="noStrike">
                        <a:solidFill>
                          <a:schemeClr val="dk1"/>
                        </a:solidFill>
                        <a:latin typeface="Noto Sans JP"/>
                        <a:ea typeface="Noto Sans JP"/>
                        <a:cs typeface="Noto Sans JP"/>
                        <a:sym typeface="Noto Sans JP"/>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Noto Sans JP"/>
                        <a:ea typeface="Noto Sans JP"/>
                        <a:cs typeface="Noto Sans JP"/>
                        <a:sym typeface="Noto Sans JP"/>
                      </a:endParaRPr>
                    </a:p>
                  </a:txBody>
                  <a:tcPr marT="99725" marB="99725" marR="99725" marL="99725"/>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612" name="Shape 612"/>
        <p:cNvGrpSpPr/>
        <p:nvPr/>
      </p:nvGrpSpPr>
      <p:grpSpPr>
        <a:xfrm>
          <a:off x="0" y="0"/>
          <a:ext cx="0" cy="0"/>
          <a:chOff x="0" y="0"/>
          <a:chExt cx="0" cy="0"/>
        </a:xfrm>
      </p:grpSpPr>
      <p:sp>
        <p:nvSpPr>
          <p:cNvPr id="613" name="Google Shape;613;p64"/>
          <p:cNvSpPr/>
          <p:nvPr/>
        </p:nvSpPr>
        <p:spPr>
          <a:xfrm>
            <a:off x="705927" y="584945"/>
            <a:ext cx="7732200" cy="775200"/>
          </a:xfrm>
          <a:prstGeom prst="rect">
            <a:avLst/>
          </a:prstGeom>
          <a:noFill/>
          <a:ln>
            <a:noFill/>
          </a:ln>
        </p:spPr>
        <p:txBody>
          <a:bodyPr anchorCtr="0" anchor="ctr" bIns="49850" lIns="99725" spcFirstLastPara="1" rIns="99725" wrap="square" tIns="49850">
            <a:noAutofit/>
          </a:bodyPr>
          <a:lstStyle/>
          <a:p>
            <a:pPr indent="0" lvl="0" marL="0" rtl="0" algn="ctr">
              <a:lnSpc>
                <a:spcPct val="113333"/>
              </a:lnSpc>
              <a:spcBef>
                <a:spcPts val="0"/>
              </a:spcBef>
              <a:spcAft>
                <a:spcPts val="0"/>
              </a:spcAft>
              <a:buClr>
                <a:schemeClr val="dk1"/>
              </a:buClr>
              <a:buSzPts val="1200"/>
              <a:buFont typeface="Arial"/>
              <a:buNone/>
            </a:pPr>
            <a:r>
              <a:rPr b="1" lang="ja" sz="1600">
                <a:solidFill>
                  <a:srgbClr val="333333"/>
                </a:solidFill>
                <a:latin typeface="Noto Sans JP"/>
                <a:ea typeface="Noto Sans JP"/>
                <a:cs typeface="Noto Sans JP"/>
                <a:sym typeface="Noto Sans JP"/>
              </a:rPr>
              <a:t>「ソース」「チャット」「Studio」の3つで構成される</a:t>
            </a:r>
            <a:endParaRPr b="1" sz="1600">
              <a:solidFill>
                <a:srgbClr val="333333"/>
              </a:solidFill>
              <a:latin typeface="Noto Sans JP"/>
              <a:ea typeface="Noto Sans JP"/>
              <a:cs typeface="Noto Sans JP"/>
              <a:sym typeface="Noto Sans JP"/>
            </a:endParaRPr>
          </a:p>
        </p:txBody>
      </p:sp>
      <p:pic>
        <p:nvPicPr>
          <p:cNvPr descr="preencoded.png" id="614" name="Google Shape;614;p64"/>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615" name="Google Shape;615;p64"/>
          <p:cNvSpPr/>
          <p:nvPr/>
        </p:nvSpPr>
        <p:spPr>
          <a:xfrm>
            <a:off x="148490" y="186517"/>
            <a:ext cx="56007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lang="ja" sz="1300">
                <a:solidFill>
                  <a:srgbClr val="333333"/>
                </a:solidFill>
                <a:latin typeface="Noto Sans JP"/>
                <a:ea typeface="Noto Sans JP"/>
                <a:cs typeface="Noto Sans JP"/>
                <a:sym typeface="Noto Sans JP"/>
              </a:rPr>
              <a:t>画面の見方</a:t>
            </a:r>
            <a:endParaRPr b="1" sz="1300">
              <a:solidFill>
                <a:srgbClr val="333333"/>
              </a:solidFill>
              <a:latin typeface="Noto Sans JP"/>
              <a:ea typeface="Noto Sans JP"/>
              <a:cs typeface="Noto Sans JP"/>
              <a:sym typeface="Noto Sans JP"/>
            </a:endParaRPr>
          </a:p>
        </p:txBody>
      </p:sp>
      <p:pic>
        <p:nvPicPr>
          <p:cNvPr id="616" name="Google Shape;616;p64"/>
          <p:cNvPicPr preferRelativeResize="0"/>
          <p:nvPr/>
        </p:nvPicPr>
        <p:blipFill>
          <a:blip r:embed="rId4">
            <a:alphaModFix/>
          </a:blip>
          <a:stretch>
            <a:fillRect/>
          </a:stretch>
        </p:blipFill>
        <p:spPr>
          <a:xfrm>
            <a:off x="758209" y="1405227"/>
            <a:ext cx="7793834" cy="345073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621" name="Shape 621"/>
        <p:cNvGrpSpPr/>
        <p:nvPr/>
      </p:nvGrpSpPr>
      <p:grpSpPr>
        <a:xfrm>
          <a:off x="0" y="0"/>
          <a:ext cx="0" cy="0"/>
          <a:chOff x="0" y="0"/>
          <a:chExt cx="0" cy="0"/>
        </a:xfrm>
      </p:grpSpPr>
      <p:sp>
        <p:nvSpPr>
          <p:cNvPr id="622" name="Google Shape;622;p65"/>
          <p:cNvSpPr/>
          <p:nvPr/>
        </p:nvSpPr>
        <p:spPr>
          <a:xfrm>
            <a:off x="705927" y="584945"/>
            <a:ext cx="7732200" cy="775200"/>
          </a:xfrm>
          <a:prstGeom prst="rect">
            <a:avLst/>
          </a:prstGeom>
          <a:noFill/>
          <a:ln>
            <a:noFill/>
          </a:ln>
        </p:spPr>
        <p:txBody>
          <a:bodyPr anchorCtr="0" anchor="ctr" bIns="49850" lIns="99725" spcFirstLastPara="1" rIns="99725" wrap="square" tIns="49850">
            <a:noAutofit/>
          </a:bodyPr>
          <a:lstStyle/>
          <a:p>
            <a:pPr indent="0" lvl="0" marL="0" rtl="0" algn="ctr">
              <a:lnSpc>
                <a:spcPct val="113333"/>
              </a:lnSpc>
              <a:spcBef>
                <a:spcPts val="0"/>
              </a:spcBef>
              <a:spcAft>
                <a:spcPts val="0"/>
              </a:spcAft>
              <a:buClr>
                <a:schemeClr val="dk1"/>
              </a:buClr>
              <a:buSzPts val="1200"/>
              <a:buFont typeface="Arial"/>
              <a:buNone/>
            </a:pPr>
            <a:r>
              <a:rPr b="1" lang="ja" sz="1600">
                <a:solidFill>
                  <a:srgbClr val="333333"/>
                </a:solidFill>
                <a:latin typeface="Noto Sans JP"/>
                <a:ea typeface="Noto Sans JP"/>
                <a:cs typeface="Noto Sans JP"/>
                <a:sym typeface="Noto Sans JP"/>
              </a:rPr>
              <a:t>「ソース」パネルはアップロードされたソース情報を参照したり</a:t>
            </a:r>
            <a:endParaRPr b="1" sz="1600">
              <a:solidFill>
                <a:srgbClr val="333333"/>
              </a:solidFill>
              <a:latin typeface="Noto Sans JP"/>
              <a:ea typeface="Noto Sans JP"/>
              <a:cs typeface="Noto Sans JP"/>
              <a:sym typeface="Noto Sans JP"/>
            </a:endParaRPr>
          </a:p>
          <a:p>
            <a:pPr indent="0" lvl="0" marL="0" rtl="0" algn="ctr">
              <a:lnSpc>
                <a:spcPct val="113333"/>
              </a:lnSpc>
              <a:spcBef>
                <a:spcPts val="0"/>
              </a:spcBef>
              <a:spcAft>
                <a:spcPts val="0"/>
              </a:spcAft>
              <a:buClr>
                <a:schemeClr val="dk1"/>
              </a:buClr>
              <a:buSzPts val="1200"/>
              <a:buFont typeface="Arial"/>
              <a:buNone/>
            </a:pPr>
            <a:r>
              <a:rPr b="1" lang="ja" sz="1600">
                <a:solidFill>
                  <a:srgbClr val="333333"/>
                </a:solidFill>
                <a:latin typeface="Noto Sans JP"/>
                <a:ea typeface="Noto Sans JP"/>
                <a:cs typeface="Noto Sans JP"/>
                <a:sym typeface="Noto Sans JP"/>
              </a:rPr>
              <a:t>新たに追加、削除できる</a:t>
            </a:r>
            <a:endParaRPr b="1" sz="1600">
              <a:solidFill>
                <a:srgbClr val="333333"/>
              </a:solidFill>
              <a:latin typeface="Noto Sans JP"/>
              <a:ea typeface="Noto Sans JP"/>
              <a:cs typeface="Noto Sans JP"/>
              <a:sym typeface="Noto Sans JP"/>
            </a:endParaRPr>
          </a:p>
        </p:txBody>
      </p:sp>
      <p:pic>
        <p:nvPicPr>
          <p:cNvPr descr="preencoded.png" id="623" name="Google Shape;623;p65"/>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624" name="Google Shape;624;p65"/>
          <p:cNvSpPr/>
          <p:nvPr/>
        </p:nvSpPr>
        <p:spPr>
          <a:xfrm>
            <a:off x="148490" y="186517"/>
            <a:ext cx="56007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lang="ja" sz="1300">
                <a:solidFill>
                  <a:srgbClr val="333333"/>
                </a:solidFill>
                <a:latin typeface="Noto Sans JP"/>
                <a:ea typeface="Noto Sans JP"/>
                <a:cs typeface="Noto Sans JP"/>
                <a:sym typeface="Noto Sans JP"/>
              </a:rPr>
              <a:t>画面の見方</a:t>
            </a:r>
            <a:endParaRPr b="1" sz="1300">
              <a:solidFill>
                <a:srgbClr val="333333"/>
              </a:solidFill>
              <a:latin typeface="Noto Sans JP"/>
              <a:ea typeface="Noto Sans JP"/>
              <a:cs typeface="Noto Sans JP"/>
              <a:sym typeface="Noto Sans JP"/>
            </a:endParaRPr>
          </a:p>
        </p:txBody>
      </p:sp>
      <p:pic>
        <p:nvPicPr>
          <p:cNvPr id="625" name="Google Shape;625;p65"/>
          <p:cNvPicPr preferRelativeResize="0"/>
          <p:nvPr/>
        </p:nvPicPr>
        <p:blipFill>
          <a:blip r:embed="rId4">
            <a:alphaModFix/>
          </a:blip>
          <a:stretch>
            <a:fillRect/>
          </a:stretch>
        </p:blipFill>
        <p:spPr>
          <a:xfrm>
            <a:off x="758209" y="1405227"/>
            <a:ext cx="7793834" cy="3450736"/>
          </a:xfrm>
          <a:prstGeom prst="rect">
            <a:avLst/>
          </a:prstGeom>
          <a:noFill/>
          <a:ln>
            <a:noFill/>
          </a:ln>
        </p:spPr>
      </p:pic>
      <p:sp>
        <p:nvSpPr>
          <p:cNvPr id="626" name="Google Shape;626;p65"/>
          <p:cNvSpPr/>
          <p:nvPr/>
        </p:nvSpPr>
        <p:spPr>
          <a:xfrm>
            <a:off x="758209" y="1405227"/>
            <a:ext cx="2030100" cy="3450900"/>
          </a:xfrm>
          <a:prstGeom prst="rect">
            <a:avLst/>
          </a:prstGeom>
          <a:noFill/>
          <a:ln cap="flat" cmpd="sng" w="9525">
            <a:solidFill>
              <a:srgbClr val="FF0000"/>
            </a:solidFill>
            <a:prstDash val="solid"/>
            <a:round/>
            <a:headEnd len="sm" w="sm" type="none"/>
            <a:tailEnd len="sm" w="sm" type="none"/>
          </a:ln>
        </p:spPr>
        <p:txBody>
          <a:bodyPr anchorCtr="0" anchor="ctr" bIns="99725" lIns="99725" spcFirstLastPara="1" rIns="99725" wrap="square" tIns="99725">
            <a:noAutofit/>
          </a:bodyPr>
          <a:lstStyle/>
          <a:p>
            <a:pPr indent="0" lvl="0" marL="0" rtl="0" algn="ctr">
              <a:spcBef>
                <a:spcPts val="0"/>
              </a:spcBef>
              <a:spcAft>
                <a:spcPts val="0"/>
              </a:spcAft>
              <a:buNone/>
            </a:pPr>
            <a:r>
              <a:t/>
            </a:r>
            <a:endParaRPr sz="15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631" name="Shape 631"/>
        <p:cNvGrpSpPr/>
        <p:nvPr/>
      </p:nvGrpSpPr>
      <p:grpSpPr>
        <a:xfrm>
          <a:off x="0" y="0"/>
          <a:ext cx="0" cy="0"/>
          <a:chOff x="0" y="0"/>
          <a:chExt cx="0" cy="0"/>
        </a:xfrm>
      </p:grpSpPr>
      <p:sp>
        <p:nvSpPr>
          <p:cNvPr id="632" name="Google Shape;632;p66"/>
          <p:cNvSpPr/>
          <p:nvPr/>
        </p:nvSpPr>
        <p:spPr>
          <a:xfrm>
            <a:off x="479127" y="584945"/>
            <a:ext cx="8185800" cy="775200"/>
          </a:xfrm>
          <a:prstGeom prst="rect">
            <a:avLst/>
          </a:prstGeom>
          <a:noFill/>
          <a:ln>
            <a:noFill/>
          </a:ln>
        </p:spPr>
        <p:txBody>
          <a:bodyPr anchorCtr="0" anchor="ctr" bIns="49850" lIns="99725" spcFirstLastPara="1" rIns="99725" wrap="square" tIns="49850">
            <a:noAutofit/>
          </a:bodyPr>
          <a:lstStyle/>
          <a:p>
            <a:pPr indent="0" lvl="0" marL="0" rtl="0" algn="ctr">
              <a:lnSpc>
                <a:spcPct val="113333"/>
              </a:lnSpc>
              <a:spcBef>
                <a:spcPts val="0"/>
              </a:spcBef>
              <a:spcAft>
                <a:spcPts val="0"/>
              </a:spcAft>
              <a:buClr>
                <a:schemeClr val="dk1"/>
              </a:buClr>
              <a:buSzPts val="1200"/>
              <a:buFont typeface="Arial"/>
              <a:buNone/>
            </a:pPr>
            <a:r>
              <a:rPr b="1" lang="ja" sz="1600">
                <a:solidFill>
                  <a:srgbClr val="333333"/>
                </a:solidFill>
                <a:latin typeface="Noto Sans JP"/>
                <a:ea typeface="Noto Sans JP"/>
                <a:cs typeface="Noto Sans JP"/>
                <a:sym typeface="Noto Sans JP"/>
              </a:rPr>
              <a:t>「チャット」パネルはアップロードされたソース情報をもとにAIとやりとりできる（チャット版Geminiと操作はほぼ一緒）</a:t>
            </a:r>
            <a:endParaRPr b="1" sz="1600">
              <a:solidFill>
                <a:srgbClr val="333333"/>
              </a:solidFill>
              <a:latin typeface="Noto Sans JP"/>
              <a:ea typeface="Noto Sans JP"/>
              <a:cs typeface="Noto Sans JP"/>
              <a:sym typeface="Noto Sans JP"/>
            </a:endParaRPr>
          </a:p>
        </p:txBody>
      </p:sp>
      <p:pic>
        <p:nvPicPr>
          <p:cNvPr descr="preencoded.png" id="633" name="Google Shape;633;p66"/>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634" name="Google Shape;634;p66"/>
          <p:cNvSpPr/>
          <p:nvPr/>
        </p:nvSpPr>
        <p:spPr>
          <a:xfrm>
            <a:off x="148490" y="186517"/>
            <a:ext cx="56007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lang="ja" sz="1300">
                <a:solidFill>
                  <a:srgbClr val="333333"/>
                </a:solidFill>
                <a:latin typeface="Noto Sans JP"/>
                <a:ea typeface="Noto Sans JP"/>
                <a:cs typeface="Noto Sans JP"/>
                <a:sym typeface="Noto Sans JP"/>
              </a:rPr>
              <a:t>画面の見方</a:t>
            </a:r>
            <a:endParaRPr b="1" sz="1300">
              <a:solidFill>
                <a:srgbClr val="333333"/>
              </a:solidFill>
              <a:latin typeface="Noto Sans JP"/>
              <a:ea typeface="Noto Sans JP"/>
              <a:cs typeface="Noto Sans JP"/>
              <a:sym typeface="Noto Sans JP"/>
            </a:endParaRPr>
          </a:p>
        </p:txBody>
      </p:sp>
      <p:pic>
        <p:nvPicPr>
          <p:cNvPr id="635" name="Google Shape;635;p66"/>
          <p:cNvPicPr preferRelativeResize="0"/>
          <p:nvPr/>
        </p:nvPicPr>
        <p:blipFill>
          <a:blip r:embed="rId4">
            <a:alphaModFix/>
          </a:blip>
          <a:stretch>
            <a:fillRect/>
          </a:stretch>
        </p:blipFill>
        <p:spPr>
          <a:xfrm>
            <a:off x="758209" y="1405227"/>
            <a:ext cx="7793834" cy="3450736"/>
          </a:xfrm>
          <a:prstGeom prst="rect">
            <a:avLst/>
          </a:prstGeom>
          <a:noFill/>
          <a:ln>
            <a:noFill/>
          </a:ln>
        </p:spPr>
      </p:pic>
      <p:sp>
        <p:nvSpPr>
          <p:cNvPr id="636" name="Google Shape;636;p66"/>
          <p:cNvSpPr/>
          <p:nvPr/>
        </p:nvSpPr>
        <p:spPr>
          <a:xfrm>
            <a:off x="2836391" y="1405227"/>
            <a:ext cx="3154800" cy="3450900"/>
          </a:xfrm>
          <a:prstGeom prst="rect">
            <a:avLst/>
          </a:prstGeom>
          <a:noFill/>
          <a:ln cap="flat" cmpd="sng" w="9525">
            <a:solidFill>
              <a:srgbClr val="FF0000"/>
            </a:solidFill>
            <a:prstDash val="solid"/>
            <a:round/>
            <a:headEnd len="sm" w="sm" type="none"/>
            <a:tailEnd len="sm" w="sm" type="none"/>
          </a:ln>
        </p:spPr>
        <p:txBody>
          <a:bodyPr anchorCtr="0" anchor="ctr" bIns="99725" lIns="99725" spcFirstLastPara="1" rIns="99725" wrap="square" tIns="99725">
            <a:noAutofit/>
          </a:bodyPr>
          <a:lstStyle/>
          <a:p>
            <a:pPr indent="0" lvl="0" marL="0" rtl="0" algn="ctr">
              <a:spcBef>
                <a:spcPts val="0"/>
              </a:spcBef>
              <a:spcAft>
                <a:spcPts val="0"/>
              </a:spcAft>
              <a:buNone/>
            </a:pPr>
            <a:r>
              <a:t/>
            </a:r>
            <a:endParaRPr sz="15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641" name="Shape 641"/>
        <p:cNvGrpSpPr/>
        <p:nvPr/>
      </p:nvGrpSpPr>
      <p:grpSpPr>
        <a:xfrm>
          <a:off x="0" y="0"/>
          <a:ext cx="0" cy="0"/>
          <a:chOff x="0" y="0"/>
          <a:chExt cx="0" cy="0"/>
        </a:xfrm>
      </p:grpSpPr>
      <p:sp>
        <p:nvSpPr>
          <p:cNvPr id="642" name="Google Shape;642;p67"/>
          <p:cNvSpPr/>
          <p:nvPr/>
        </p:nvSpPr>
        <p:spPr>
          <a:xfrm>
            <a:off x="479127" y="584945"/>
            <a:ext cx="8185800" cy="775200"/>
          </a:xfrm>
          <a:prstGeom prst="rect">
            <a:avLst/>
          </a:prstGeom>
          <a:noFill/>
          <a:ln>
            <a:noFill/>
          </a:ln>
        </p:spPr>
        <p:txBody>
          <a:bodyPr anchorCtr="0" anchor="ctr" bIns="49850" lIns="99725" spcFirstLastPara="1" rIns="99725" wrap="square" tIns="49850">
            <a:noAutofit/>
          </a:bodyPr>
          <a:lstStyle/>
          <a:p>
            <a:pPr indent="0" lvl="0" marL="0" rtl="0" algn="ctr">
              <a:lnSpc>
                <a:spcPct val="113333"/>
              </a:lnSpc>
              <a:spcBef>
                <a:spcPts val="0"/>
              </a:spcBef>
              <a:spcAft>
                <a:spcPts val="0"/>
              </a:spcAft>
              <a:buClr>
                <a:schemeClr val="dk1"/>
              </a:buClr>
              <a:buSzPts val="1200"/>
              <a:buFont typeface="Arial"/>
              <a:buNone/>
            </a:pPr>
            <a:r>
              <a:rPr b="1" lang="ja" sz="1600">
                <a:solidFill>
                  <a:srgbClr val="333333"/>
                </a:solidFill>
                <a:latin typeface="Noto Sans JP"/>
                <a:ea typeface="Noto Sans JP"/>
                <a:cs typeface="Noto Sans JP"/>
                <a:sym typeface="Noto Sans JP"/>
              </a:rPr>
              <a:t>「Studio」パネルはAIと整理した情報を様々な形式で出力&amp;保存できる</a:t>
            </a:r>
            <a:endParaRPr b="1" sz="1600">
              <a:solidFill>
                <a:srgbClr val="333333"/>
              </a:solidFill>
              <a:latin typeface="Noto Sans JP"/>
              <a:ea typeface="Noto Sans JP"/>
              <a:cs typeface="Noto Sans JP"/>
              <a:sym typeface="Noto Sans JP"/>
            </a:endParaRPr>
          </a:p>
        </p:txBody>
      </p:sp>
      <p:pic>
        <p:nvPicPr>
          <p:cNvPr descr="preencoded.png" id="643" name="Google Shape;643;p67"/>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644" name="Google Shape;644;p67"/>
          <p:cNvSpPr/>
          <p:nvPr/>
        </p:nvSpPr>
        <p:spPr>
          <a:xfrm>
            <a:off x="148490" y="186517"/>
            <a:ext cx="56007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lang="ja" sz="1300">
                <a:solidFill>
                  <a:srgbClr val="333333"/>
                </a:solidFill>
                <a:latin typeface="Noto Sans JP"/>
                <a:ea typeface="Noto Sans JP"/>
                <a:cs typeface="Noto Sans JP"/>
                <a:sym typeface="Noto Sans JP"/>
              </a:rPr>
              <a:t>画面の見方</a:t>
            </a:r>
            <a:endParaRPr b="1" sz="1300">
              <a:solidFill>
                <a:srgbClr val="333333"/>
              </a:solidFill>
              <a:latin typeface="Noto Sans JP"/>
              <a:ea typeface="Noto Sans JP"/>
              <a:cs typeface="Noto Sans JP"/>
              <a:sym typeface="Noto Sans JP"/>
            </a:endParaRPr>
          </a:p>
        </p:txBody>
      </p:sp>
      <p:pic>
        <p:nvPicPr>
          <p:cNvPr id="645" name="Google Shape;645;p67"/>
          <p:cNvPicPr preferRelativeResize="0"/>
          <p:nvPr/>
        </p:nvPicPr>
        <p:blipFill>
          <a:blip r:embed="rId4">
            <a:alphaModFix/>
          </a:blip>
          <a:stretch>
            <a:fillRect/>
          </a:stretch>
        </p:blipFill>
        <p:spPr>
          <a:xfrm>
            <a:off x="758209" y="1405227"/>
            <a:ext cx="7793834" cy="3450736"/>
          </a:xfrm>
          <a:prstGeom prst="rect">
            <a:avLst/>
          </a:prstGeom>
          <a:noFill/>
          <a:ln>
            <a:noFill/>
          </a:ln>
        </p:spPr>
      </p:pic>
      <p:sp>
        <p:nvSpPr>
          <p:cNvPr id="646" name="Google Shape;646;p67"/>
          <p:cNvSpPr/>
          <p:nvPr/>
        </p:nvSpPr>
        <p:spPr>
          <a:xfrm>
            <a:off x="5995227" y="1405227"/>
            <a:ext cx="2739900" cy="3450900"/>
          </a:xfrm>
          <a:prstGeom prst="rect">
            <a:avLst/>
          </a:prstGeom>
          <a:noFill/>
          <a:ln cap="flat" cmpd="sng" w="9525">
            <a:solidFill>
              <a:srgbClr val="FF0000"/>
            </a:solidFill>
            <a:prstDash val="solid"/>
            <a:round/>
            <a:headEnd len="sm" w="sm" type="none"/>
            <a:tailEnd len="sm" w="sm" type="none"/>
          </a:ln>
        </p:spPr>
        <p:txBody>
          <a:bodyPr anchorCtr="0" anchor="ctr" bIns="99725" lIns="99725" spcFirstLastPara="1" rIns="99725" wrap="square" tIns="99725">
            <a:noAutofit/>
          </a:bodyPr>
          <a:lstStyle/>
          <a:p>
            <a:pPr indent="0" lvl="0" marL="0" rtl="0" algn="ctr">
              <a:spcBef>
                <a:spcPts val="0"/>
              </a:spcBef>
              <a:spcAft>
                <a:spcPts val="0"/>
              </a:spcAft>
              <a:buNone/>
            </a:pPr>
            <a:r>
              <a:t/>
            </a:r>
            <a:endParaRPr sz="15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651" name="Shape 651"/>
        <p:cNvGrpSpPr/>
        <p:nvPr/>
      </p:nvGrpSpPr>
      <p:grpSpPr>
        <a:xfrm>
          <a:off x="0" y="0"/>
          <a:ext cx="0" cy="0"/>
          <a:chOff x="0" y="0"/>
          <a:chExt cx="0" cy="0"/>
        </a:xfrm>
      </p:grpSpPr>
      <p:sp>
        <p:nvSpPr>
          <p:cNvPr id="652" name="Google Shape;652;p68"/>
          <p:cNvSpPr/>
          <p:nvPr/>
        </p:nvSpPr>
        <p:spPr>
          <a:xfrm>
            <a:off x="479127" y="584945"/>
            <a:ext cx="8185800" cy="775200"/>
          </a:xfrm>
          <a:prstGeom prst="rect">
            <a:avLst/>
          </a:prstGeom>
          <a:noFill/>
          <a:ln>
            <a:noFill/>
          </a:ln>
        </p:spPr>
        <p:txBody>
          <a:bodyPr anchorCtr="0" anchor="ctr" bIns="49850" lIns="99725" spcFirstLastPara="1" rIns="99725" wrap="square" tIns="49850">
            <a:noAutofit/>
          </a:bodyPr>
          <a:lstStyle/>
          <a:p>
            <a:pPr indent="0" lvl="0" marL="0" rtl="0" algn="ctr">
              <a:lnSpc>
                <a:spcPct val="113333"/>
              </a:lnSpc>
              <a:spcBef>
                <a:spcPts val="0"/>
              </a:spcBef>
              <a:spcAft>
                <a:spcPts val="0"/>
              </a:spcAft>
              <a:buClr>
                <a:schemeClr val="dk1"/>
              </a:buClr>
              <a:buSzPts val="1200"/>
              <a:buFont typeface="Arial"/>
              <a:buNone/>
            </a:pPr>
            <a:r>
              <a:rPr b="1" lang="ja" sz="1600">
                <a:solidFill>
                  <a:srgbClr val="333333"/>
                </a:solidFill>
                <a:latin typeface="Noto Sans JP"/>
                <a:ea typeface="Noto Sans JP"/>
                <a:cs typeface="Noto Sans JP"/>
                <a:sym typeface="Noto Sans JP"/>
              </a:rPr>
              <a:t>以下の形式に対応</a:t>
            </a:r>
            <a:endParaRPr b="1" sz="1600">
              <a:solidFill>
                <a:srgbClr val="333333"/>
              </a:solidFill>
              <a:latin typeface="Noto Sans JP"/>
              <a:ea typeface="Noto Sans JP"/>
              <a:cs typeface="Noto Sans JP"/>
              <a:sym typeface="Noto Sans JP"/>
            </a:endParaRPr>
          </a:p>
        </p:txBody>
      </p:sp>
      <p:pic>
        <p:nvPicPr>
          <p:cNvPr descr="preencoded.png" id="653" name="Google Shape;653;p68"/>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654" name="Google Shape;654;p68"/>
          <p:cNvSpPr/>
          <p:nvPr/>
        </p:nvSpPr>
        <p:spPr>
          <a:xfrm>
            <a:off x="148490" y="186517"/>
            <a:ext cx="56007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lang="ja" sz="1300">
                <a:solidFill>
                  <a:srgbClr val="333333"/>
                </a:solidFill>
                <a:latin typeface="Noto Sans JP"/>
                <a:ea typeface="Noto Sans JP"/>
                <a:cs typeface="Noto Sans JP"/>
                <a:sym typeface="Noto Sans JP"/>
              </a:rPr>
              <a:t>ソースのアップロード</a:t>
            </a:r>
            <a:endParaRPr b="1" sz="1300">
              <a:solidFill>
                <a:srgbClr val="333333"/>
              </a:solidFill>
              <a:latin typeface="Noto Sans JP"/>
              <a:ea typeface="Noto Sans JP"/>
              <a:cs typeface="Noto Sans JP"/>
              <a:sym typeface="Noto Sans JP"/>
            </a:endParaRPr>
          </a:p>
        </p:txBody>
      </p:sp>
      <p:pic>
        <p:nvPicPr>
          <p:cNvPr id="655" name="Google Shape;655;p68"/>
          <p:cNvPicPr preferRelativeResize="0"/>
          <p:nvPr/>
        </p:nvPicPr>
        <p:blipFill>
          <a:blip r:embed="rId4">
            <a:alphaModFix/>
          </a:blip>
          <a:stretch>
            <a:fillRect/>
          </a:stretch>
        </p:blipFill>
        <p:spPr>
          <a:xfrm>
            <a:off x="65373" y="1759255"/>
            <a:ext cx="4425053" cy="2429756"/>
          </a:xfrm>
          <a:prstGeom prst="rect">
            <a:avLst/>
          </a:prstGeom>
          <a:noFill/>
          <a:ln cap="flat" cmpd="sng" w="9525">
            <a:solidFill>
              <a:schemeClr val="dk2"/>
            </a:solidFill>
            <a:prstDash val="solid"/>
            <a:round/>
            <a:headEnd len="sm" w="sm" type="none"/>
            <a:tailEnd len="sm" w="sm" type="none"/>
          </a:ln>
        </p:spPr>
      </p:pic>
      <p:sp>
        <p:nvSpPr>
          <p:cNvPr id="656" name="Google Shape;656;p68"/>
          <p:cNvSpPr/>
          <p:nvPr/>
        </p:nvSpPr>
        <p:spPr>
          <a:xfrm>
            <a:off x="4687145" y="1498445"/>
            <a:ext cx="4482000" cy="3079200"/>
          </a:xfrm>
          <a:prstGeom prst="rect">
            <a:avLst/>
          </a:prstGeom>
          <a:noFill/>
          <a:ln>
            <a:noFill/>
          </a:ln>
        </p:spPr>
        <p:txBody>
          <a:bodyPr anchorCtr="0" anchor="ctr" bIns="49850" lIns="99725" spcFirstLastPara="1" rIns="99725" wrap="square" tIns="49850">
            <a:noAutofit/>
          </a:bodyPr>
          <a:lstStyle/>
          <a:p>
            <a:pPr indent="0" lvl="0" marL="0" rtl="0" algn="l">
              <a:lnSpc>
                <a:spcPct val="115000"/>
              </a:lnSpc>
              <a:spcBef>
                <a:spcPts val="0"/>
              </a:spcBef>
              <a:spcAft>
                <a:spcPts val="0"/>
              </a:spcAft>
              <a:buClr>
                <a:schemeClr val="dk1"/>
              </a:buClr>
              <a:buSzPts val="1200"/>
              <a:buFont typeface="Arial"/>
              <a:buNone/>
            </a:pPr>
            <a:r>
              <a:rPr b="1" lang="ja" sz="1300">
                <a:solidFill>
                  <a:srgbClr val="333333"/>
                </a:solidFill>
                <a:latin typeface="Noto Sans JP"/>
                <a:ea typeface="Noto Sans JP"/>
                <a:cs typeface="Noto Sans JP"/>
                <a:sym typeface="Noto Sans JP"/>
              </a:rPr>
              <a:t>・ファイルアップロード</a:t>
            </a:r>
            <a:endParaRPr b="1" sz="1300">
              <a:solidFill>
                <a:srgbClr val="333333"/>
              </a:solidFill>
              <a:latin typeface="Noto Sans JP"/>
              <a:ea typeface="Noto Sans JP"/>
              <a:cs typeface="Noto Sans JP"/>
              <a:sym typeface="Noto Sans JP"/>
            </a:endParaRPr>
          </a:p>
          <a:p>
            <a:pPr indent="0" lvl="0" marL="0" rtl="0" algn="l">
              <a:lnSpc>
                <a:spcPct val="115000"/>
              </a:lnSpc>
              <a:spcBef>
                <a:spcPts val="0"/>
              </a:spcBef>
              <a:spcAft>
                <a:spcPts val="0"/>
              </a:spcAft>
              <a:buClr>
                <a:schemeClr val="dk1"/>
              </a:buClr>
              <a:buSzPts val="1200"/>
              <a:buFont typeface="Arial"/>
              <a:buNone/>
            </a:pPr>
            <a:r>
              <a:rPr b="1" lang="ja" sz="1300">
                <a:solidFill>
                  <a:srgbClr val="333333"/>
                </a:solidFill>
                <a:latin typeface="Noto Sans JP"/>
                <a:ea typeface="Noto Sans JP"/>
                <a:cs typeface="Noto Sans JP"/>
                <a:sym typeface="Noto Sans JP"/>
              </a:rPr>
              <a:t>→PDF、テキストファイル (テキストのコピーを直接貼り付けることも可)、マークダウン、MP3</a:t>
            </a:r>
            <a:endParaRPr b="1" sz="1300">
              <a:solidFill>
                <a:srgbClr val="333333"/>
              </a:solidFill>
              <a:latin typeface="Noto Sans JP"/>
              <a:ea typeface="Noto Sans JP"/>
              <a:cs typeface="Noto Sans JP"/>
              <a:sym typeface="Noto Sans JP"/>
            </a:endParaRPr>
          </a:p>
          <a:p>
            <a:pPr indent="0" lvl="0" marL="0" rtl="0" algn="l">
              <a:lnSpc>
                <a:spcPct val="115000"/>
              </a:lnSpc>
              <a:spcBef>
                <a:spcPts val="0"/>
              </a:spcBef>
              <a:spcAft>
                <a:spcPts val="0"/>
              </a:spcAft>
              <a:buClr>
                <a:schemeClr val="dk1"/>
              </a:buClr>
              <a:buSzPts val="1200"/>
              <a:buFont typeface="Arial"/>
              <a:buNone/>
            </a:pPr>
            <a:r>
              <a:t/>
            </a:r>
            <a:endParaRPr b="1" sz="1300">
              <a:solidFill>
                <a:srgbClr val="333333"/>
              </a:solidFill>
              <a:latin typeface="Noto Sans JP"/>
              <a:ea typeface="Noto Sans JP"/>
              <a:cs typeface="Noto Sans JP"/>
              <a:sym typeface="Noto Sans JP"/>
            </a:endParaRPr>
          </a:p>
          <a:p>
            <a:pPr indent="0" lvl="0" marL="0" rtl="0" algn="l">
              <a:lnSpc>
                <a:spcPct val="115000"/>
              </a:lnSpc>
              <a:spcBef>
                <a:spcPts val="0"/>
              </a:spcBef>
              <a:spcAft>
                <a:spcPts val="0"/>
              </a:spcAft>
              <a:buClr>
                <a:schemeClr val="dk1"/>
              </a:buClr>
              <a:buSzPts val="1200"/>
              <a:buFont typeface="Arial"/>
              <a:buNone/>
            </a:pPr>
            <a:r>
              <a:rPr b="1" lang="ja" sz="1300">
                <a:solidFill>
                  <a:srgbClr val="333333"/>
                </a:solidFill>
                <a:latin typeface="Noto Sans JP"/>
                <a:ea typeface="Noto Sans JP"/>
                <a:cs typeface="Noto Sans JP"/>
                <a:sym typeface="Noto Sans JP"/>
              </a:rPr>
              <a:t>・Googleドライブ</a:t>
            </a:r>
            <a:endParaRPr b="1" sz="1300">
              <a:solidFill>
                <a:srgbClr val="333333"/>
              </a:solidFill>
              <a:latin typeface="Noto Sans JP"/>
              <a:ea typeface="Noto Sans JP"/>
              <a:cs typeface="Noto Sans JP"/>
              <a:sym typeface="Noto Sans JP"/>
            </a:endParaRPr>
          </a:p>
          <a:p>
            <a:pPr indent="0" lvl="0" marL="0" rtl="0" algn="l">
              <a:lnSpc>
                <a:spcPct val="115000"/>
              </a:lnSpc>
              <a:spcBef>
                <a:spcPts val="0"/>
              </a:spcBef>
              <a:spcAft>
                <a:spcPts val="0"/>
              </a:spcAft>
              <a:buClr>
                <a:schemeClr val="dk1"/>
              </a:buClr>
              <a:buSzPts val="1200"/>
              <a:buFont typeface="Arial"/>
              <a:buNone/>
            </a:pPr>
            <a:r>
              <a:rPr b="1" lang="ja" sz="1300">
                <a:solidFill>
                  <a:srgbClr val="333333"/>
                </a:solidFill>
                <a:latin typeface="Noto Sans JP"/>
                <a:ea typeface="Noto Sans JP"/>
                <a:cs typeface="Noto Sans JP"/>
                <a:sym typeface="Noto Sans JP"/>
              </a:rPr>
              <a:t>→Googleドキュメント 、Googleスライド </a:t>
            </a:r>
            <a:endParaRPr b="1" sz="1300">
              <a:solidFill>
                <a:srgbClr val="333333"/>
              </a:solidFill>
              <a:latin typeface="Noto Sans JP"/>
              <a:ea typeface="Noto Sans JP"/>
              <a:cs typeface="Noto Sans JP"/>
              <a:sym typeface="Noto Sans JP"/>
            </a:endParaRPr>
          </a:p>
          <a:p>
            <a:pPr indent="0" lvl="0" marL="0" rtl="0" algn="l">
              <a:lnSpc>
                <a:spcPct val="115000"/>
              </a:lnSpc>
              <a:spcBef>
                <a:spcPts val="0"/>
              </a:spcBef>
              <a:spcAft>
                <a:spcPts val="0"/>
              </a:spcAft>
              <a:buClr>
                <a:schemeClr val="dk1"/>
              </a:buClr>
              <a:buSzPts val="1200"/>
              <a:buFont typeface="Arial"/>
              <a:buNone/>
            </a:pPr>
            <a:r>
              <a:t/>
            </a:r>
            <a:endParaRPr b="1" sz="1300">
              <a:solidFill>
                <a:srgbClr val="333333"/>
              </a:solidFill>
              <a:latin typeface="Noto Sans JP"/>
              <a:ea typeface="Noto Sans JP"/>
              <a:cs typeface="Noto Sans JP"/>
              <a:sym typeface="Noto Sans JP"/>
            </a:endParaRPr>
          </a:p>
          <a:p>
            <a:pPr indent="0" lvl="0" marL="0" rtl="0" algn="l">
              <a:lnSpc>
                <a:spcPct val="115000"/>
              </a:lnSpc>
              <a:spcBef>
                <a:spcPts val="0"/>
              </a:spcBef>
              <a:spcAft>
                <a:spcPts val="0"/>
              </a:spcAft>
              <a:buClr>
                <a:schemeClr val="dk1"/>
              </a:buClr>
              <a:buSzPts val="1200"/>
              <a:buFont typeface="Arial"/>
              <a:buNone/>
            </a:pPr>
            <a:r>
              <a:rPr b="1" lang="ja" sz="1300">
                <a:solidFill>
                  <a:srgbClr val="333333"/>
                </a:solidFill>
                <a:latin typeface="Noto Sans JP"/>
                <a:ea typeface="Noto Sans JP"/>
                <a:cs typeface="Noto Sans JP"/>
                <a:sym typeface="Noto Sans JP"/>
              </a:rPr>
              <a:t>•リンク</a:t>
            </a:r>
            <a:endParaRPr b="1" sz="1300">
              <a:solidFill>
                <a:srgbClr val="333333"/>
              </a:solidFill>
              <a:latin typeface="Noto Sans JP"/>
              <a:ea typeface="Noto Sans JP"/>
              <a:cs typeface="Noto Sans JP"/>
              <a:sym typeface="Noto Sans JP"/>
            </a:endParaRPr>
          </a:p>
          <a:p>
            <a:pPr indent="0" lvl="0" marL="0" rtl="0" algn="l">
              <a:lnSpc>
                <a:spcPct val="115000"/>
              </a:lnSpc>
              <a:spcBef>
                <a:spcPts val="0"/>
              </a:spcBef>
              <a:spcAft>
                <a:spcPts val="0"/>
              </a:spcAft>
              <a:buClr>
                <a:schemeClr val="dk1"/>
              </a:buClr>
              <a:buSzPts val="1200"/>
              <a:buFont typeface="Arial"/>
              <a:buNone/>
            </a:pPr>
            <a:r>
              <a:rPr b="1" lang="ja" sz="1300">
                <a:solidFill>
                  <a:srgbClr val="333333"/>
                </a:solidFill>
                <a:latin typeface="Noto Sans JP"/>
                <a:ea typeface="Noto Sans JP"/>
                <a:cs typeface="Noto Sans JP"/>
                <a:sym typeface="Noto Sans JP"/>
              </a:rPr>
              <a:t>→ウェブサイトのURL、YouTubeのURL </a:t>
            </a:r>
            <a:endParaRPr b="1" sz="1300">
              <a:solidFill>
                <a:srgbClr val="333333"/>
              </a:solidFill>
              <a:latin typeface="Noto Sans JP"/>
              <a:ea typeface="Noto Sans JP"/>
              <a:cs typeface="Noto Sans JP"/>
              <a:sym typeface="Noto Sans JP"/>
            </a:endParaRPr>
          </a:p>
          <a:p>
            <a:pPr indent="0" lvl="0" marL="0" rtl="0" algn="l">
              <a:lnSpc>
                <a:spcPct val="115000"/>
              </a:lnSpc>
              <a:spcBef>
                <a:spcPts val="0"/>
              </a:spcBef>
              <a:spcAft>
                <a:spcPts val="0"/>
              </a:spcAft>
              <a:buClr>
                <a:schemeClr val="dk1"/>
              </a:buClr>
              <a:buSzPts val="1200"/>
              <a:buFont typeface="Arial"/>
              <a:buNone/>
            </a:pPr>
            <a:r>
              <a:t/>
            </a:r>
            <a:endParaRPr b="1" sz="1300">
              <a:solidFill>
                <a:srgbClr val="333333"/>
              </a:solidFill>
              <a:latin typeface="Noto Sans JP"/>
              <a:ea typeface="Noto Sans JP"/>
              <a:cs typeface="Noto Sans JP"/>
              <a:sym typeface="Noto Sans JP"/>
            </a:endParaRPr>
          </a:p>
          <a:p>
            <a:pPr indent="0" lvl="0" marL="0" rtl="0" algn="l">
              <a:lnSpc>
                <a:spcPct val="115000"/>
              </a:lnSpc>
              <a:spcBef>
                <a:spcPts val="0"/>
              </a:spcBef>
              <a:spcAft>
                <a:spcPts val="0"/>
              </a:spcAft>
              <a:buClr>
                <a:schemeClr val="dk1"/>
              </a:buClr>
              <a:buSzPts val="1200"/>
              <a:buFont typeface="Arial"/>
              <a:buNone/>
            </a:pPr>
            <a:r>
              <a:rPr b="1" lang="ja" sz="1300">
                <a:solidFill>
                  <a:srgbClr val="333333"/>
                </a:solidFill>
                <a:latin typeface="Noto Sans JP"/>
                <a:ea typeface="Noto Sans JP"/>
                <a:cs typeface="Noto Sans JP"/>
                <a:sym typeface="Noto Sans JP"/>
              </a:rPr>
              <a:t>・テキスト貼付け</a:t>
            </a:r>
            <a:endParaRPr b="1" sz="1300">
              <a:solidFill>
                <a:srgbClr val="333333"/>
              </a:solidFill>
              <a:latin typeface="Noto Sans JP"/>
              <a:ea typeface="Noto Sans JP"/>
              <a:cs typeface="Noto Sans JP"/>
              <a:sym typeface="Noto Sans JP"/>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661" name="Shape 661"/>
        <p:cNvGrpSpPr/>
        <p:nvPr/>
      </p:nvGrpSpPr>
      <p:grpSpPr>
        <a:xfrm>
          <a:off x="0" y="0"/>
          <a:ext cx="0" cy="0"/>
          <a:chOff x="0" y="0"/>
          <a:chExt cx="0" cy="0"/>
        </a:xfrm>
      </p:grpSpPr>
      <p:sp>
        <p:nvSpPr>
          <p:cNvPr id="662" name="Google Shape;662;p69"/>
          <p:cNvSpPr/>
          <p:nvPr/>
        </p:nvSpPr>
        <p:spPr>
          <a:xfrm>
            <a:off x="479127" y="584945"/>
            <a:ext cx="8185800" cy="775200"/>
          </a:xfrm>
          <a:prstGeom prst="rect">
            <a:avLst/>
          </a:prstGeom>
          <a:noFill/>
          <a:ln>
            <a:noFill/>
          </a:ln>
        </p:spPr>
        <p:txBody>
          <a:bodyPr anchorCtr="0" anchor="ctr" bIns="49850" lIns="99725" spcFirstLastPara="1" rIns="99725" wrap="square" tIns="49850">
            <a:noAutofit/>
          </a:bodyPr>
          <a:lstStyle/>
          <a:p>
            <a:pPr indent="0" lvl="0" marL="0" rtl="0" algn="ctr">
              <a:lnSpc>
                <a:spcPct val="113333"/>
              </a:lnSpc>
              <a:spcBef>
                <a:spcPts val="0"/>
              </a:spcBef>
              <a:spcAft>
                <a:spcPts val="0"/>
              </a:spcAft>
              <a:buClr>
                <a:schemeClr val="dk1"/>
              </a:buClr>
              <a:buSzPts val="1200"/>
              <a:buFont typeface="Arial"/>
              <a:buNone/>
            </a:pPr>
            <a:r>
              <a:rPr b="1" lang="ja" sz="1600">
                <a:solidFill>
                  <a:srgbClr val="333333"/>
                </a:solidFill>
                <a:latin typeface="Noto Sans JP"/>
                <a:ea typeface="Noto Sans JP"/>
                <a:cs typeface="Noto Sans JP"/>
                <a:sym typeface="Noto Sans JP"/>
              </a:rPr>
              <a:t>有料プランはソースを300件追加可能</a:t>
            </a:r>
            <a:endParaRPr b="1" sz="1600">
              <a:solidFill>
                <a:srgbClr val="333333"/>
              </a:solidFill>
              <a:latin typeface="Noto Sans JP"/>
              <a:ea typeface="Noto Sans JP"/>
              <a:cs typeface="Noto Sans JP"/>
              <a:sym typeface="Noto Sans JP"/>
            </a:endParaRPr>
          </a:p>
        </p:txBody>
      </p:sp>
      <p:pic>
        <p:nvPicPr>
          <p:cNvPr descr="preencoded.png" id="663" name="Google Shape;663;p69"/>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664" name="Google Shape;664;p69"/>
          <p:cNvSpPr/>
          <p:nvPr/>
        </p:nvSpPr>
        <p:spPr>
          <a:xfrm>
            <a:off x="148490" y="186517"/>
            <a:ext cx="56007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lang="ja" sz="1300">
                <a:solidFill>
                  <a:srgbClr val="333333"/>
                </a:solidFill>
                <a:latin typeface="Noto Sans JP"/>
                <a:ea typeface="Noto Sans JP"/>
                <a:cs typeface="Noto Sans JP"/>
                <a:sym typeface="Noto Sans JP"/>
              </a:rPr>
              <a:t>ソースのアップロード</a:t>
            </a:r>
            <a:endParaRPr b="1" sz="1300">
              <a:solidFill>
                <a:srgbClr val="333333"/>
              </a:solidFill>
              <a:latin typeface="Noto Sans JP"/>
              <a:ea typeface="Noto Sans JP"/>
              <a:cs typeface="Noto Sans JP"/>
              <a:sym typeface="Noto Sans JP"/>
            </a:endParaRPr>
          </a:p>
        </p:txBody>
      </p:sp>
      <p:pic>
        <p:nvPicPr>
          <p:cNvPr id="665" name="Google Shape;665;p69"/>
          <p:cNvPicPr preferRelativeResize="0"/>
          <p:nvPr/>
        </p:nvPicPr>
        <p:blipFill>
          <a:blip r:embed="rId4">
            <a:alphaModFix/>
          </a:blip>
          <a:stretch>
            <a:fillRect/>
          </a:stretch>
        </p:blipFill>
        <p:spPr>
          <a:xfrm>
            <a:off x="1595005" y="1360255"/>
            <a:ext cx="5953992" cy="3269292"/>
          </a:xfrm>
          <a:prstGeom prst="rect">
            <a:avLst/>
          </a:prstGeom>
          <a:noFill/>
          <a:ln cap="flat" cmpd="sng" w="9525">
            <a:solidFill>
              <a:schemeClr val="dk2"/>
            </a:solidFill>
            <a:prstDash val="solid"/>
            <a:round/>
            <a:headEnd len="sm" w="sm" type="none"/>
            <a:tailEnd len="sm" w="sm" type="none"/>
          </a:ln>
        </p:spPr>
      </p:pic>
      <p:sp>
        <p:nvSpPr>
          <p:cNvPr id="666" name="Google Shape;666;p69"/>
          <p:cNvSpPr/>
          <p:nvPr/>
        </p:nvSpPr>
        <p:spPr>
          <a:xfrm>
            <a:off x="1404436" y="4355973"/>
            <a:ext cx="6416100" cy="354900"/>
          </a:xfrm>
          <a:prstGeom prst="rect">
            <a:avLst/>
          </a:prstGeom>
          <a:noFill/>
          <a:ln cap="flat" cmpd="sng" w="28575">
            <a:solidFill>
              <a:srgbClr val="FF0000"/>
            </a:solidFill>
            <a:prstDash val="solid"/>
            <a:round/>
            <a:headEnd len="sm" w="sm" type="none"/>
            <a:tailEnd len="sm" w="sm" type="none"/>
          </a:ln>
        </p:spPr>
        <p:txBody>
          <a:bodyPr anchorCtr="0" anchor="ctr" bIns="99725" lIns="99725" spcFirstLastPara="1" rIns="99725" wrap="square" tIns="99725">
            <a:noAutofit/>
          </a:bodyPr>
          <a:lstStyle/>
          <a:p>
            <a:pPr indent="0" lvl="0" marL="0" rtl="0" algn="ctr">
              <a:spcBef>
                <a:spcPts val="0"/>
              </a:spcBef>
              <a:spcAft>
                <a:spcPts val="0"/>
              </a:spcAft>
              <a:buNone/>
            </a:pPr>
            <a:r>
              <a:t/>
            </a:r>
            <a:endParaRPr sz="15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671" name="Shape 671"/>
        <p:cNvGrpSpPr/>
        <p:nvPr/>
      </p:nvGrpSpPr>
      <p:grpSpPr>
        <a:xfrm>
          <a:off x="0" y="0"/>
          <a:ext cx="0" cy="0"/>
          <a:chOff x="0" y="0"/>
          <a:chExt cx="0" cy="0"/>
        </a:xfrm>
      </p:grpSpPr>
      <p:sp>
        <p:nvSpPr>
          <p:cNvPr id="672" name="Google Shape;672;p70"/>
          <p:cNvSpPr/>
          <p:nvPr/>
        </p:nvSpPr>
        <p:spPr>
          <a:xfrm>
            <a:off x="479127" y="584945"/>
            <a:ext cx="8185800" cy="775200"/>
          </a:xfrm>
          <a:prstGeom prst="rect">
            <a:avLst/>
          </a:prstGeom>
          <a:noFill/>
          <a:ln>
            <a:noFill/>
          </a:ln>
        </p:spPr>
        <p:txBody>
          <a:bodyPr anchorCtr="0" anchor="ctr" bIns="49850" lIns="99725" spcFirstLastPara="1" rIns="99725" wrap="square" tIns="49850">
            <a:noAutofit/>
          </a:bodyPr>
          <a:lstStyle/>
          <a:p>
            <a:pPr indent="0" lvl="0" marL="0" rtl="0" algn="ctr">
              <a:lnSpc>
                <a:spcPct val="113333"/>
              </a:lnSpc>
              <a:spcBef>
                <a:spcPts val="0"/>
              </a:spcBef>
              <a:spcAft>
                <a:spcPts val="0"/>
              </a:spcAft>
              <a:buClr>
                <a:schemeClr val="dk1"/>
              </a:buClr>
              <a:buSzPts val="1200"/>
              <a:buFont typeface="Arial"/>
              <a:buNone/>
            </a:pPr>
            <a:r>
              <a:rPr b="1" lang="ja" sz="1600">
                <a:solidFill>
                  <a:srgbClr val="333333"/>
                </a:solidFill>
                <a:latin typeface="Noto Sans JP"/>
                <a:ea typeface="Noto Sans JP"/>
                <a:cs typeface="Noto Sans JP"/>
                <a:sym typeface="Noto Sans JP"/>
              </a:rPr>
              <a:t>入力したテーマと関連性の高い情報をWeb上から自動的に検索してくれる</a:t>
            </a:r>
            <a:br>
              <a:rPr b="1" lang="ja" sz="1600">
                <a:solidFill>
                  <a:srgbClr val="333333"/>
                </a:solidFill>
                <a:latin typeface="Noto Sans JP"/>
                <a:ea typeface="Noto Sans JP"/>
                <a:cs typeface="Noto Sans JP"/>
                <a:sym typeface="Noto Sans JP"/>
              </a:rPr>
            </a:br>
            <a:r>
              <a:rPr b="1" lang="ja" sz="1600">
                <a:solidFill>
                  <a:srgbClr val="333333"/>
                </a:solidFill>
                <a:latin typeface="Noto Sans JP"/>
                <a:ea typeface="Noto Sans JP"/>
                <a:cs typeface="Noto Sans JP"/>
                <a:sym typeface="Noto Sans JP"/>
              </a:rPr>
              <a:t>（Geminiが裏側で動く）</a:t>
            </a:r>
            <a:endParaRPr b="1" sz="1600">
              <a:solidFill>
                <a:srgbClr val="333333"/>
              </a:solidFill>
              <a:latin typeface="Noto Sans JP"/>
              <a:ea typeface="Noto Sans JP"/>
              <a:cs typeface="Noto Sans JP"/>
              <a:sym typeface="Noto Sans JP"/>
            </a:endParaRPr>
          </a:p>
        </p:txBody>
      </p:sp>
      <p:pic>
        <p:nvPicPr>
          <p:cNvPr descr="preencoded.png" id="673" name="Google Shape;673;p70"/>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674" name="Google Shape;674;p70"/>
          <p:cNvSpPr/>
          <p:nvPr/>
        </p:nvSpPr>
        <p:spPr>
          <a:xfrm>
            <a:off x="148490" y="186517"/>
            <a:ext cx="56007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lang="ja" sz="1300">
                <a:solidFill>
                  <a:srgbClr val="333333"/>
                </a:solidFill>
                <a:latin typeface="Noto Sans JP"/>
                <a:ea typeface="Noto Sans JP"/>
                <a:cs typeface="Noto Sans JP"/>
                <a:sym typeface="Noto Sans JP"/>
              </a:rPr>
              <a:t>検索</a:t>
            </a:r>
            <a:endParaRPr b="1" sz="1300">
              <a:solidFill>
                <a:srgbClr val="333333"/>
              </a:solidFill>
              <a:latin typeface="Noto Sans JP"/>
              <a:ea typeface="Noto Sans JP"/>
              <a:cs typeface="Noto Sans JP"/>
              <a:sym typeface="Noto Sans JP"/>
            </a:endParaRPr>
          </a:p>
        </p:txBody>
      </p:sp>
      <p:pic>
        <p:nvPicPr>
          <p:cNvPr id="675" name="Google Shape;675;p70"/>
          <p:cNvPicPr preferRelativeResize="0"/>
          <p:nvPr/>
        </p:nvPicPr>
        <p:blipFill>
          <a:blip r:embed="rId4">
            <a:alphaModFix/>
          </a:blip>
          <a:stretch>
            <a:fillRect/>
          </a:stretch>
        </p:blipFill>
        <p:spPr>
          <a:xfrm>
            <a:off x="253143" y="1739032"/>
            <a:ext cx="4376946" cy="2405345"/>
          </a:xfrm>
          <a:prstGeom prst="rect">
            <a:avLst/>
          </a:prstGeom>
          <a:noFill/>
          <a:ln cap="flat" cmpd="sng" w="9525">
            <a:solidFill>
              <a:schemeClr val="dk2"/>
            </a:solidFill>
            <a:prstDash val="solid"/>
            <a:round/>
            <a:headEnd len="sm" w="sm" type="none"/>
            <a:tailEnd len="sm" w="sm" type="none"/>
          </a:ln>
        </p:spPr>
      </p:pic>
      <p:pic>
        <p:nvPicPr>
          <p:cNvPr id="676" name="Google Shape;676;p70"/>
          <p:cNvPicPr preferRelativeResize="0"/>
          <p:nvPr/>
        </p:nvPicPr>
        <p:blipFill>
          <a:blip r:embed="rId5">
            <a:alphaModFix/>
          </a:blip>
          <a:stretch>
            <a:fillRect/>
          </a:stretch>
        </p:blipFill>
        <p:spPr>
          <a:xfrm>
            <a:off x="4952862" y="1526523"/>
            <a:ext cx="4024883" cy="2830402"/>
          </a:xfrm>
          <a:prstGeom prst="rect">
            <a:avLst/>
          </a:prstGeom>
          <a:noFill/>
          <a:ln cap="flat" cmpd="sng" w="9525">
            <a:solidFill>
              <a:schemeClr val="dk2"/>
            </a:solidFill>
            <a:prstDash val="solid"/>
            <a:round/>
            <a:headEnd len="sm" w="sm" type="none"/>
            <a:tailEnd len="sm" w="sm" type="none"/>
          </a:ln>
        </p:spPr>
      </p:pic>
      <p:sp>
        <p:nvSpPr>
          <p:cNvPr id="677" name="Google Shape;677;p70"/>
          <p:cNvSpPr txBox="1"/>
          <p:nvPr/>
        </p:nvSpPr>
        <p:spPr>
          <a:xfrm>
            <a:off x="1015664" y="4523182"/>
            <a:ext cx="7412100" cy="432300"/>
          </a:xfrm>
          <a:prstGeom prst="rect">
            <a:avLst/>
          </a:prstGeom>
          <a:noFill/>
          <a:ln>
            <a:noFill/>
          </a:ln>
        </p:spPr>
        <p:txBody>
          <a:bodyPr anchorCtr="0" anchor="t" bIns="99725" lIns="99725" spcFirstLastPara="1" rIns="99725" wrap="square" tIns="99725">
            <a:spAutoFit/>
          </a:bodyPr>
          <a:lstStyle/>
          <a:p>
            <a:pPr indent="0" lvl="0" marL="0" rtl="0" algn="ctr">
              <a:spcBef>
                <a:spcPts val="0"/>
              </a:spcBef>
              <a:spcAft>
                <a:spcPts val="0"/>
              </a:spcAft>
              <a:buNone/>
            </a:pPr>
            <a:r>
              <a:rPr b="1" lang="ja" sz="1500">
                <a:solidFill>
                  <a:srgbClr val="FF0000"/>
                </a:solidFill>
                <a:highlight>
                  <a:srgbClr val="FFFFFF"/>
                </a:highlight>
                <a:latin typeface="Noto Sans JP"/>
                <a:ea typeface="Noto Sans JP"/>
                <a:cs typeface="Noto Sans JP"/>
                <a:sym typeface="Noto Sans JP"/>
              </a:rPr>
              <a:t>max10件の情報を提示し、そのままソースに追加可能</a:t>
            </a:r>
            <a:endParaRPr b="1" sz="1500">
              <a:solidFill>
                <a:srgbClr val="FF0000"/>
              </a:solidFill>
              <a:latin typeface="Noto Sans JP"/>
              <a:ea typeface="Noto Sans JP"/>
              <a:cs typeface="Noto Sans JP"/>
              <a:sym typeface="Noto Sans JP"/>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2" name="Shape 682"/>
        <p:cNvGrpSpPr/>
        <p:nvPr/>
      </p:nvGrpSpPr>
      <p:grpSpPr>
        <a:xfrm>
          <a:off x="0" y="0"/>
          <a:ext cx="0" cy="0"/>
          <a:chOff x="0" y="0"/>
          <a:chExt cx="0" cy="0"/>
        </a:xfrm>
      </p:grpSpPr>
      <p:pic>
        <p:nvPicPr>
          <p:cNvPr id="683" name="Google Shape;683;p71"/>
          <p:cNvPicPr preferRelativeResize="0"/>
          <p:nvPr/>
        </p:nvPicPr>
        <p:blipFill>
          <a:blip r:embed="rId3">
            <a:alphaModFix/>
          </a:blip>
          <a:stretch>
            <a:fillRect/>
          </a:stretch>
        </p:blipFill>
        <p:spPr>
          <a:xfrm>
            <a:off x="329182" y="166255"/>
            <a:ext cx="8485625" cy="4810991"/>
          </a:xfrm>
          <a:prstGeom prst="rect">
            <a:avLst/>
          </a:prstGeom>
          <a:noFill/>
          <a:ln>
            <a:noFill/>
          </a:ln>
        </p:spPr>
      </p:pic>
      <p:cxnSp>
        <p:nvCxnSpPr>
          <p:cNvPr id="684" name="Google Shape;684;p71"/>
          <p:cNvCxnSpPr/>
          <p:nvPr/>
        </p:nvCxnSpPr>
        <p:spPr>
          <a:xfrm>
            <a:off x="10272573" y="1709700"/>
            <a:ext cx="692400" cy="692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689" name="Shape 689"/>
        <p:cNvGrpSpPr/>
        <p:nvPr/>
      </p:nvGrpSpPr>
      <p:grpSpPr>
        <a:xfrm>
          <a:off x="0" y="0"/>
          <a:ext cx="0" cy="0"/>
          <a:chOff x="0" y="0"/>
          <a:chExt cx="0" cy="0"/>
        </a:xfrm>
      </p:grpSpPr>
      <p:sp>
        <p:nvSpPr>
          <p:cNvPr id="690" name="Google Shape;690;p72"/>
          <p:cNvSpPr/>
          <p:nvPr/>
        </p:nvSpPr>
        <p:spPr>
          <a:xfrm>
            <a:off x="479127" y="584945"/>
            <a:ext cx="8185800" cy="775200"/>
          </a:xfrm>
          <a:prstGeom prst="rect">
            <a:avLst/>
          </a:prstGeom>
          <a:noFill/>
          <a:ln>
            <a:noFill/>
          </a:ln>
        </p:spPr>
        <p:txBody>
          <a:bodyPr anchorCtr="0" anchor="ctr" bIns="49850" lIns="99725" spcFirstLastPara="1" rIns="99725" wrap="square" tIns="49850">
            <a:noAutofit/>
          </a:bodyPr>
          <a:lstStyle/>
          <a:p>
            <a:pPr indent="0" lvl="0" marL="0" rtl="0" algn="ctr">
              <a:lnSpc>
                <a:spcPct val="113333"/>
              </a:lnSpc>
              <a:spcBef>
                <a:spcPts val="0"/>
              </a:spcBef>
              <a:spcAft>
                <a:spcPts val="0"/>
              </a:spcAft>
              <a:buClr>
                <a:schemeClr val="dk1"/>
              </a:buClr>
              <a:buSzPts val="1200"/>
              <a:buFont typeface="Arial"/>
              <a:buNone/>
            </a:pPr>
            <a:r>
              <a:rPr b="1" lang="ja" sz="1600">
                <a:solidFill>
                  <a:srgbClr val="333333"/>
                </a:solidFill>
                <a:latin typeface="Noto Sans JP"/>
                <a:ea typeface="Noto Sans JP"/>
                <a:cs typeface="Noto Sans JP"/>
                <a:sym typeface="Noto Sans JP"/>
              </a:rPr>
              <a:t>アップロードしたソースの内容を会話形式で読み上げてくれる</a:t>
            </a:r>
            <a:endParaRPr b="1" sz="1600">
              <a:solidFill>
                <a:srgbClr val="333333"/>
              </a:solidFill>
              <a:latin typeface="Noto Sans JP"/>
              <a:ea typeface="Noto Sans JP"/>
              <a:cs typeface="Noto Sans JP"/>
              <a:sym typeface="Noto Sans JP"/>
            </a:endParaRPr>
          </a:p>
        </p:txBody>
      </p:sp>
      <p:pic>
        <p:nvPicPr>
          <p:cNvPr descr="preencoded.png" id="691" name="Google Shape;691;p72"/>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692" name="Google Shape;692;p72"/>
          <p:cNvSpPr/>
          <p:nvPr/>
        </p:nvSpPr>
        <p:spPr>
          <a:xfrm>
            <a:off x="148490" y="186517"/>
            <a:ext cx="56007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lang="ja" sz="1300">
                <a:solidFill>
                  <a:srgbClr val="333333"/>
                </a:solidFill>
                <a:latin typeface="Noto Sans JP"/>
                <a:ea typeface="Noto Sans JP"/>
                <a:cs typeface="Noto Sans JP"/>
                <a:sym typeface="Noto Sans JP"/>
              </a:rPr>
              <a:t>音声概要</a:t>
            </a:r>
            <a:endParaRPr b="1" sz="1300">
              <a:solidFill>
                <a:srgbClr val="333333"/>
              </a:solidFill>
              <a:latin typeface="Noto Sans JP"/>
              <a:ea typeface="Noto Sans JP"/>
              <a:cs typeface="Noto Sans JP"/>
              <a:sym typeface="Noto Sans JP"/>
            </a:endParaRPr>
          </a:p>
        </p:txBody>
      </p:sp>
      <p:sp>
        <p:nvSpPr>
          <p:cNvPr id="693" name="Google Shape;693;p72"/>
          <p:cNvSpPr txBox="1"/>
          <p:nvPr/>
        </p:nvSpPr>
        <p:spPr>
          <a:xfrm>
            <a:off x="1015664" y="4523182"/>
            <a:ext cx="7412100" cy="432300"/>
          </a:xfrm>
          <a:prstGeom prst="rect">
            <a:avLst/>
          </a:prstGeom>
          <a:noFill/>
          <a:ln>
            <a:noFill/>
          </a:ln>
        </p:spPr>
        <p:txBody>
          <a:bodyPr anchorCtr="0" anchor="t" bIns="99725" lIns="99725" spcFirstLastPara="1" rIns="99725" wrap="square" tIns="99725">
            <a:spAutoFit/>
          </a:bodyPr>
          <a:lstStyle/>
          <a:p>
            <a:pPr indent="0" lvl="0" marL="0" rtl="0" algn="ctr">
              <a:spcBef>
                <a:spcPts val="0"/>
              </a:spcBef>
              <a:spcAft>
                <a:spcPts val="0"/>
              </a:spcAft>
              <a:buNone/>
            </a:pPr>
            <a:r>
              <a:rPr b="1" lang="ja" sz="1500" u="sng">
                <a:solidFill>
                  <a:schemeClr val="hlink"/>
                </a:solidFill>
                <a:highlight>
                  <a:srgbClr val="FFFFFF"/>
                </a:highlight>
                <a:latin typeface="Noto Sans JP"/>
                <a:ea typeface="Noto Sans JP"/>
                <a:cs typeface="Noto Sans JP"/>
                <a:sym typeface="Noto Sans JP"/>
                <a:hlinkClick r:id="rId4"/>
              </a:rPr>
              <a:t>最近日本語にも対応！</a:t>
            </a:r>
            <a:endParaRPr b="1" sz="1500">
              <a:solidFill>
                <a:srgbClr val="FF0000"/>
              </a:solidFill>
              <a:latin typeface="Noto Sans JP"/>
              <a:ea typeface="Noto Sans JP"/>
              <a:cs typeface="Noto Sans JP"/>
              <a:sym typeface="Noto Sans JP"/>
            </a:endParaRPr>
          </a:p>
        </p:txBody>
      </p:sp>
      <p:pic>
        <p:nvPicPr>
          <p:cNvPr id="694" name="Google Shape;694;p72"/>
          <p:cNvPicPr preferRelativeResize="0"/>
          <p:nvPr/>
        </p:nvPicPr>
        <p:blipFill>
          <a:blip r:embed="rId5">
            <a:alphaModFix/>
          </a:blip>
          <a:stretch>
            <a:fillRect/>
          </a:stretch>
        </p:blipFill>
        <p:spPr>
          <a:xfrm>
            <a:off x="72355" y="1453473"/>
            <a:ext cx="4297614" cy="2830418"/>
          </a:xfrm>
          <a:prstGeom prst="rect">
            <a:avLst/>
          </a:prstGeom>
          <a:noFill/>
          <a:ln cap="flat" cmpd="sng" w="9525">
            <a:solidFill>
              <a:schemeClr val="dk2"/>
            </a:solidFill>
            <a:prstDash val="solid"/>
            <a:round/>
            <a:headEnd len="sm" w="sm" type="none"/>
            <a:tailEnd len="sm" w="sm" type="none"/>
          </a:ln>
        </p:spPr>
      </p:pic>
      <p:sp>
        <p:nvSpPr>
          <p:cNvPr id="695" name="Google Shape;695;p72"/>
          <p:cNvSpPr/>
          <p:nvPr/>
        </p:nvSpPr>
        <p:spPr>
          <a:xfrm>
            <a:off x="1431652" y="3865609"/>
            <a:ext cx="1513200" cy="354900"/>
          </a:xfrm>
          <a:prstGeom prst="rect">
            <a:avLst/>
          </a:prstGeom>
          <a:noFill/>
          <a:ln cap="flat" cmpd="sng" w="28575">
            <a:solidFill>
              <a:srgbClr val="FF0000"/>
            </a:solidFill>
            <a:prstDash val="solid"/>
            <a:round/>
            <a:headEnd len="sm" w="sm" type="none"/>
            <a:tailEnd len="sm" w="sm" type="none"/>
          </a:ln>
        </p:spPr>
        <p:txBody>
          <a:bodyPr anchorCtr="0" anchor="ctr" bIns="99725" lIns="99725" spcFirstLastPara="1" rIns="99725" wrap="square" tIns="99725">
            <a:noAutofit/>
          </a:bodyPr>
          <a:lstStyle/>
          <a:p>
            <a:pPr indent="0" lvl="0" marL="0" rtl="0" algn="ctr">
              <a:spcBef>
                <a:spcPts val="0"/>
              </a:spcBef>
              <a:spcAft>
                <a:spcPts val="0"/>
              </a:spcAft>
              <a:buNone/>
            </a:pPr>
            <a:r>
              <a:t/>
            </a:r>
            <a:endParaRPr sz="1500"/>
          </a:p>
        </p:txBody>
      </p:sp>
      <p:pic>
        <p:nvPicPr>
          <p:cNvPr id="696" name="Google Shape;696;p72"/>
          <p:cNvPicPr preferRelativeResize="0"/>
          <p:nvPr/>
        </p:nvPicPr>
        <p:blipFill>
          <a:blip r:embed="rId6">
            <a:alphaModFix/>
          </a:blip>
          <a:stretch>
            <a:fillRect/>
          </a:stretch>
        </p:blipFill>
        <p:spPr>
          <a:xfrm>
            <a:off x="4577596" y="1453473"/>
            <a:ext cx="4441523" cy="2108223"/>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9" name="Shape 179"/>
        <p:cNvGrpSpPr/>
        <p:nvPr/>
      </p:nvGrpSpPr>
      <p:grpSpPr>
        <a:xfrm>
          <a:off x="0" y="0"/>
          <a:ext cx="0" cy="0"/>
          <a:chOff x="0" y="0"/>
          <a:chExt cx="0" cy="0"/>
        </a:xfrm>
      </p:grpSpPr>
      <p:sp>
        <p:nvSpPr>
          <p:cNvPr id="180" name="Google Shape;180;p19"/>
          <p:cNvSpPr/>
          <p:nvPr/>
        </p:nvSpPr>
        <p:spPr>
          <a:xfrm>
            <a:off x="148490" y="193582"/>
            <a:ext cx="5600700" cy="186900"/>
          </a:xfrm>
          <a:prstGeom prst="rect">
            <a:avLst/>
          </a:prstGeom>
          <a:noFill/>
          <a:ln>
            <a:noFill/>
          </a:ln>
        </p:spPr>
        <p:txBody>
          <a:bodyPr anchorCtr="0" anchor="ctr" bIns="45700" lIns="91425" spcFirstLastPara="1" rIns="91425" wrap="square" tIns="45700">
            <a:noAutofit/>
          </a:bodyPr>
          <a:lstStyle/>
          <a:p>
            <a:pPr indent="0" lvl="0" marL="0" rtl="0" algn="l">
              <a:lnSpc>
                <a:spcPct val="146666"/>
              </a:lnSpc>
              <a:spcBef>
                <a:spcPts val="0"/>
              </a:spcBef>
              <a:spcAft>
                <a:spcPts val="0"/>
              </a:spcAft>
              <a:buSzPts val="1100"/>
              <a:buNone/>
            </a:pPr>
            <a:r>
              <a:rPr b="1" lang="ja" sz="1200">
                <a:solidFill>
                  <a:srgbClr val="434343"/>
                </a:solidFill>
                <a:latin typeface="Noto Sans JP"/>
                <a:ea typeface="Noto Sans JP"/>
                <a:cs typeface="Noto Sans JP"/>
                <a:sym typeface="Noto Sans JP"/>
              </a:rPr>
              <a:t>事前質問、ご要望について共有</a:t>
            </a:r>
            <a:endParaRPr b="1" sz="1200">
              <a:solidFill>
                <a:srgbClr val="434343"/>
              </a:solidFill>
              <a:latin typeface="Noto Sans JP"/>
              <a:ea typeface="Noto Sans JP"/>
              <a:cs typeface="Noto Sans JP"/>
              <a:sym typeface="Noto Sans JP"/>
            </a:endParaRPr>
          </a:p>
        </p:txBody>
      </p:sp>
      <p:pic>
        <p:nvPicPr>
          <p:cNvPr descr="preencoded.png" id="181" name="Google Shape;181;p19"/>
          <p:cNvPicPr preferRelativeResize="0"/>
          <p:nvPr/>
        </p:nvPicPr>
        <p:blipFill rotWithShape="1">
          <a:blip r:embed="rId3">
            <a:alphaModFix/>
          </a:blip>
          <a:srcRect b="0" l="0" r="0" t="0"/>
          <a:stretch/>
        </p:blipFill>
        <p:spPr>
          <a:xfrm>
            <a:off x="128205" y="176645"/>
            <a:ext cx="20784" cy="259772"/>
          </a:xfrm>
          <a:prstGeom prst="rect">
            <a:avLst/>
          </a:prstGeom>
          <a:noFill/>
          <a:ln>
            <a:noFill/>
          </a:ln>
        </p:spPr>
      </p:pic>
      <p:cxnSp>
        <p:nvCxnSpPr>
          <p:cNvPr id="182" name="Google Shape;182;p19"/>
          <p:cNvCxnSpPr/>
          <p:nvPr/>
        </p:nvCxnSpPr>
        <p:spPr>
          <a:xfrm>
            <a:off x="274725" y="4746125"/>
            <a:ext cx="8547300" cy="0"/>
          </a:xfrm>
          <a:prstGeom prst="straightConnector1">
            <a:avLst/>
          </a:prstGeom>
          <a:noFill/>
          <a:ln cap="flat" cmpd="sng" w="38100">
            <a:solidFill>
              <a:srgbClr val="00AFB2"/>
            </a:solidFill>
            <a:prstDash val="solid"/>
            <a:round/>
            <a:headEnd len="med" w="med" type="none"/>
            <a:tailEnd len="med" w="med" type="none"/>
          </a:ln>
        </p:spPr>
      </p:cxnSp>
      <p:sp>
        <p:nvSpPr>
          <p:cNvPr id="183" name="Google Shape;183;p19"/>
          <p:cNvSpPr txBox="1"/>
          <p:nvPr/>
        </p:nvSpPr>
        <p:spPr>
          <a:xfrm>
            <a:off x="8306399" y="47394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sz="1000">
                <a:solidFill>
                  <a:srgbClr val="595959"/>
                </a:solidFill>
              </a:rPr>
              <a:t>‹#›</a:t>
            </a:fld>
            <a:endParaRPr sz="1000">
              <a:solidFill>
                <a:srgbClr val="595959"/>
              </a:solidFill>
            </a:endParaRPr>
          </a:p>
        </p:txBody>
      </p:sp>
      <p:sp>
        <p:nvSpPr>
          <p:cNvPr id="184" name="Google Shape;184;p19"/>
          <p:cNvSpPr/>
          <p:nvPr/>
        </p:nvSpPr>
        <p:spPr>
          <a:xfrm>
            <a:off x="-159900" y="450846"/>
            <a:ext cx="9463800" cy="736800"/>
          </a:xfrm>
          <a:prstGeom prst="rect">
            <a:avLst/>
          </a:prstGeom>
          <a:noFill/>
          <a:ln>
            <a:noFill/>
          </a:ln>
        </p:spPr>
        <p:txBody>
          <a:bodyPr anchorCtr="0" anchor="ctr" bIns="45700" lIns="91425" spcFirstLastPara="1" rIns="91425" wrap="square" tIns="45700">
            <a:noAutofit/>
          </a:bodyPr>
          <a:lstStyle/>
          <a:p>
            <a:pPr indent="0" lvl="0" marL="0" rtl="0" algn="ctr">
              <a:lnSpc>
                <a:spcPct val="130000"/>
              </a:lnSpc>
              <a:spcBef>
                <a:spcPts val="0"/>
              </a:spcBef>
              <a:spcAft>
                <a:spcPts val="0"/>
              </a:spcAft>
              <a:buSzPts val="1100"/>
              <a:buNone/>
            </a:pPr>
            <a:r>
              <a:rPr b="1" lang="ja" sz="1600">
                <a:solidFill>
                  <a:srgbClr val="434343"/>
                </a:solidFill>
                <a:latin typeface="Noto Sans JP"/>
                <a:ea typeface="Noto Sans JP"/>
                <a:cs typeface="Noto Sans JP"/>
                <a:sym typeface="Noto Sans JP"/>
              </a:rPr>
              <a:t>前回の事後アンケートで以下のご質問とご要望がありました。</a:t>
            </a:r>
            <a:endParaRPr b="1" sz="1600">
              <a:solidFill>
                <a:srgbClr val="434343"/>
              </a:solidFill>
              <a:latin typeface="Noto Sans JP"/>
              <a:ea typeface="Noto Sans JP"/>
              <a:cs typeface="Noto Sans JP"/>
              <a:sym typeface="Noto Sans JP"/>
            </a:endParaRPr>
          </a:p>
        </p:txBody>
      </p:sp>
      <p:graphicFrame>
        <p:nvGraphicFramePr>
          <p:cNvPr id="185" name="Google Shape;185;p19"/>
          <p:cNvGraphicFramePr/>
          <p:nvPr/>
        </p:nvGraphicFramePr>
        <p:xfrm>
          <a:off x="952500" y="1428750"/>
          <a:ext cx="3000000" cy="3000000"/>
        </p:xfrm>
        <a:graphic>
          <a:graphicData uri="http://schemas.openxmlformats.org/drawingml/2006/table">
            <a:tbl>
              <a:tblPr>
                <a:noFill/>
                <a:tableStyleId>{086FCDD8-D1F6-43E5-9C16-5E509BF8E0B3}</a:tableStyleId>
              </a:tblPr>
              <a:tblGrid>
                <a:gridCol w="3619500"/>
                <a:gridCol w="3619500"/>
              </a:tblGrid>
              <a:tr h="381000">
                <a:tc>
                  <a:txBody>
                    <a:bodyPr/>
                    <a:lstStyle/>
                    <a:p>
                      <a:pPr indent="0" lvl="0" marL="0" rtl="0" algn="l">
                        <a:spcBef>
                          <a:spcPts val="0"/>
                        </a:spcBef>
                        <a:spcAft>
                          <a:spcPts val="0"/>
                        </a:spcAft>
                        <a:buNone/>
                      </a:pPr>
                      <a:r>
                        <a:rPr b="1" lang="ja" sz="1000"/>
                        <a:t>内容</a:t>
                      </a:r>
                      <a:endParaRPr b="1" sz="10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ja" sz="1000"/>
                        <a:t>備考（回答）</a:t>
                      </a:r>
                      <a:endParaRPr b="1" sz="10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r>
              <a:tr h="381000">
                <a:tc>
                  <a:txBody>
                    <a:bodyPr/>
                    <a:lstStyle/>
                    <a:p>
                      <a:pPr indent="0" lvl="0" marL="0" rtl="0" algn="l">
                        <a:spcBef>
                          <a:spcPts val="0"/>
                        </a:spcBef>
                        <a:spcAft>
                          <a:spcPts val="0"/>
                        </a:spcAft>
                        <a:buNone/>
                      </a:pPr>
                      <a:r>
                        <a:rPr lang="ja" sz="1000"/>
                        <a:t>事務職が一つだけ有料版を契約するならどれが良いのか</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ja" sz="1000"/>
                        <a:t>ChatGPT、Claude、Geminiのいずれかがおすすめです</a:t>
                      </a:r>
                      <a:r>
                        <a:rPr lang="ja" sz="1000"/>
                        <a:t>。</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ja" sz="1000"/>
                        <a:t>生成AIの得意科目ごとのリストとリンク一覧が欲しい</a:t>
                      </a:r>
                      <a:br>
                        <a:rPr lang="ja" sz="1000"/>
                      </a:br>
                      <a:r>
                        <a:rPr lang="ja" sz="1000"/>
                        <a:t>生成AIごとの特徴を教えてほしい</a:t>
                      </a:r>
                      <a:endParaRPr sz="1000"/>
                    </a:p>
                    <a:p>
                      <a:pPr indent="0" lvl="0" marL="0" rtl="0" algn="l">
                        <a:spcBef>
                          <a:spcPts val="0"/>
                        </a:spcBef>
                        <a:spcAft>
                          <a:spcPts val="0"/>
                        </a:spcAft>
                        <a:buNone/>
                      </a:pPr>
                      <a:r>
                        <a:rPr lang="ja" sz="1000">
                          <a:solidFill>
                            <a:schemeClr val="dk1"/>
                          </a:solidFill>
                        </a:rPr>
                        <a:t>chatGPT以外のツールも楽しみにしている</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ja" sz="1000"/>
                        <a:t>次スライド</a:t>
                      </a:r>
                      <a:r>
                        <a:rPr lang="ja" sz="1000"/>
                        <a:t>「タスクごとのツールの使い分け」で触れます。</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ja" sz="1000"/>
                        <a:t>質問を絞っていく、条件をつけていく方法をもっと知りたい</a:t>
                      </a:r>
                      <a:endParaRPr sz="10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ja" sz="1000"/>
                        <a:t>「</a:t>
                      </a:r>
                      <a:r>
                        <a:rPr lang="ja" sz="1000"/>
                        <a:t>プロンプトのコツ</a:t>
                      </a:r>
                      <a:r>
                        <a:rPr lang="ja" sz="1000"/>
                        <a:t>」で触れます</a:t>
                      </a:r>
                      <a:r>
                        <a:rPr lang="ja" sz="1000"/>
                        <a:t>。</a:t>
                      </a:r>
                      <a:endParaRPr sz="1000"/>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rtl="0" algn="l">
                        <a:spcBef>
                          <a:spcPts val="0"/>
                        </a:spcBef>
                        <a:spcAft>
                          <a:spcPts val="0"/>
                        </a:spcAft>
                        <a:buNone/>
                      </a:pPr>
                      <a:r>
                        <a:rPr lang="ja" sz="1000">
                          <a:solidFill>
                            <a:schemeClr val="dk1"/>
                          </a:solidFill>
                        </a:rPr>
                        <a:t>実習はもう少し時間が欲しい</a:t>
                      </a:r>
                      <a:endParaRPr sz="1000"/>
                    </a:p>
                    <a:p>
                      <a:pPr indent="0" lvl="0" marL="0" rtl="0" algn="l">
                        <a:spcBef>
                          <a:spcPts val="0"/>
                        </a:spcBef>
                        <a:spcAft>
                          <a:spcPts val="0"/>
                        </a:spcAft>
                        <a:buNone/>
                      </a:pPr>
                      <a:r>
                        <a:rPr lang="ja" sz="1000"/>
                        <a:t>具体的な仕事の場面での使い方</a:t>
                      </a:r>
                      <a:br>
                        <a:rPr lang="ja" sz="1000"/>
                      </a:br>
                      <a:r>
                        <a:rPr lang="ja" sz="1000"/>
                        <a:t>さらに具体的な活用方法を身に付けたい</a:t>
                      </a:r>
                      <a:endParaRPr sz="1000"/>
                    </a:p>
                    <a:p>
                      <a:pPr indent="0" lvl="0" marL="0" rtl="0" algn="l">
                        <a:spcBef>
                          <a:spcPts val="0"/>
                        </a:spcBef>
                        <a:spcAft>
                          <a:spcPts val="0"/>
                        </a:spcAft>
                        <a:buNone/>
                      </a:pPr>
                      <a:r>
                        <a:rPr lang="ja" sz="1000">
                          <a:solidFill>
                            <a:schemeClr val="dk1"/>
                          </a:solidFill>
                        </a:rPr>
                        <a:t>業界に特化した生成aiの使い方を考えてみたい</a:t>
                      </a:r>
                      <a:endParaRPr sz="1000"/>
                    </a:p>
                  </a:txBody>
                  <a:tcPr marT="91425" marB="91425" marR="91425" marL="91425"/>
                </a:tc>
                <a:tc>
                  <a:txBody>
                    <a:bodyPr/>
                    <a:lstStyle/>
                    <a:p>
                      <a:pPr indent="0" lvl="0" marL="0" rtl="0" algn="l">
                        <a:spcBef>
                          <a:spcPts val="0"/>
                        </a:spcBef>
                        <a:spcAft>
                          <a:spcPts val="0"/>
                        </a:spcAft>
                        <a:buNone/>
                      </a:pPr>
                      <a:r>
                        <a:rPr lang="ja" sz="1000"/>
                        <a:t>前回よりも具体的な活用ケースでケーススタディを行います。</a:t>
                      </a:r>
                      <a:endParaRPr sz="1000"/>
                    </a:p>
                    <a:p>
                      <a:pPr indent="0" lvl="0" marL="0" rtl="0" algn="l">
                        <a:spcBef>
                          <a:spcPts val="0"/>
                        </a:spcBef>
                        <a:spcAft>
                          <a:spcPts val="0"/>
                        </a:spcAft>
                        <a:buNone/>
                      </a:pPr>
                      <a:r>
                        <a:rPr lang="ja" sz="1000"/>
                        <a:t>可能な限り時間を長めに設定します。</a:t>
                      </a:r>
                      <a:endParaRPr sz="1000"/>
                    </a:p>
                  </a:txBody>
                  <a:tcPr marT="91425" marB="91425" marR="91425" marL="91425"/>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701" name="Shape 701"/>
        <p:cNvGrpSpPr/>
        <p:nvPr/>
      </p:nvGrpSpPr>
      <p:grpSpPr>
        <a:xfrm>
          <a:off x="0" y="0"/>
          <a:ext cx="0" cy="0"/>
          <a:chOff x="0" y="0"/>
          <a:chExt cx="0" cy="0"/>
        </a:xfrm>
      </p:grpSpPr>
      <p:sp>
        <p:nvSpPr>
          <p:cNvPr id="702" name="Google Shape;702;p73"/>
          <p:cNvSpPr/>
          <p:nvPr/>
        </p:nvSpPr>
        <p:spPr>
          <a:xfrm>
            <a:off x="479127" y="584945"/>
            <a:ext cx="8185800" cy="775200"/>
          </a:xfrm>
          <a:prstGeom prst="rect">
            <a:avLst/>
          </a:prstGeom>
          <a:noFill/>
          <a:ln>
            <a:noFill/>
          </a:ln>
        </p:spPr>
        <p:txBody>
          <a:bodyPr anchorCtr="0" anchor="ctr" bIns="49850" lIns="99725" spcFirstLastPara="1" rIns="99725" wrap="square" tIns="49850">
            <a:noAutofit/>
          </a:bodyPr>
          <a:lstStyle/>
          <a:p>
            <a:pPr indent="0" lvl="0" marL="0" rtl="0" algn="ctr">
              <a:lnSpc>
                <a:spcPct val="113333"/>
              </a:lnSpc>
              <a:spcBef>
                <a:spcPts val="0"/>
              </a:spcBef>
              <a:spcAft>
                <a:spcPts val="0"/>
              </a:spcAft>
              <a:buClr>
                <a:schemeClr val="dk1"/>
              </a:buClr>
              <a:buSzPts val="1200"/>
              <a:buFont typeface="Arial"/>
              <a:buNone/>
            </a:pPr>
            <a:r>
              <a:rPr b="1" lang="ja" sz="1600">
                <a:solidFill>
                  <a:srgbClr val="333333"/>
                </a:solidFill>
                <a:latin typeface="Noto Sans JP"/>
                <a:ea typeface="Noto Sans JP"/>
                <a:cs typeface="Noto Sans JP"/>
                <a:sym typeface="Noto Sans JP"/>
              </a:rPr>
              <a:t>アップロードしたソースの内容をマインドマップ形式でまとめてくれる</a:t>
            </a:r>
            <a:endParaRPr b="1" sz="1600">
              <a:solidFill>
                <a:srgbClr val="333333"/>
              </a:solidFill>
              <a:latin typeface="Noto Sans JP"/>
              <a:ea typeface="Noto Sans JP"/>
              <a:cs typeface="Noto Sans JP"/>
              <a:sym typeface="Noto Sans JP"/>
            </a:endParaRPr>
          </a:p>
          <a:p>
            <a:pPr indent="0" lvl="0" marL="0" rtl="0" algn="ctr">
              <a:lnSpc>
                <a:spcPct val="113333"/>
              </a:lnSpc>
              <a:spcBef>
                <a:spcPts val="0"/>
              </a:spcBef>
              <a:spcAft>
                <a:spcPts val="0"/>
              </a:spcAft>
              <a:buClr>
                <a:schemeClr val="dk1"/>
              </a:buClr>
              <a:buSzPts val="1200"/>
              <a:buFont typeface="Arial"/>
              <a:buNone/>
            </a:pPr>
            <a:r>
              <a:rPr b="1" lang="ja" sz="1600">
                <a:solidFill>
                  <a:srgbClr val="333333"/>
                </a:solidFill>
                <a:latin typeface="Noto Sans JP"/>
                <a:ea typeface="Noto Sans JP"/>
                <a:cs typeface="Noto Sans JP"/>
                <a:sym typeface="Noto Sans JP"/>
              </a:rPr>
              <a:t>網羅的に理解するのに便利</a:t>
            </a:r>
            <a:endParaRPr b="1" sz="1600">
              <a:solidFill>
                <a:srgbClr val="333333"/>
              </a:solidFill>
              <a:latin typeface="Noto Sans JP"/>
              <a:ea typeface="Noto Sans JP"/>
              <a:cs typeface="Noto Sans JP"/>
              <a:sym typeface="Noto Sans JP"/>
            </a:endParaRPr>
          </a:p>
        </p:txBody>
      </p:sp>
      <p:pic>
        <p:nvPicPr>
          <p:cNvPr descr="preencoded.png" id="703" name="Google Shape;703;p73"/>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704" name="Google Shape;704;p73"/>
          <p:cNvSpPr/>
          <p:nvPr/>
        </p:nvSpPr>
        <p:spPr>
          <a:xfrm>
            <a:off x="148490" y="186517"/>
            <a:ext cx="56007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lang="ja" sz="1300">
                <a:solidFill>
                  <a:srgbClr val="333333"/>
                </a:solidFill>
                <a:latin typeface="Noto Sans JP"/>
                <a:ea typeface="Noto Sans JP"/>
                <a:cs typeface="Noto Sans JP"/>
                <a:sym typeface="Noto Sans JP"/>
              </a:rPr>
              <a:t>マインドマップ</a:t>
            </a:r>
            <a:endParaRPr b="1" sz="1300">
              <a:solidFill>
                <a:srgbClr val="333333"/>
              </a:solidFill>
              <a:latin typeface="Noto Sans JP"/>
              <a:ea typeface="Noto Sans JP"/>
              <a:cs typeface="Noto Sans JP"/>
              <a:sym typeface="Noto Sans JP"/>
            </a:endParaRPr>
          </a:p>
        </p:txBody>
      </p:sp>
      <p:pic>
        <p:nvPicPr>
          <p:cNvPr id="705" name="Google Shape;705;p73"/>
          <p:cNvPicPr preferRelativeResize="0"/>
          <p:nvPr/>
        </p:nvPicPr>
        <p:blipFill>
          <a:blip r:embed="rId4">
            <a:alphaModFix/>
          </a:blip>
          <a:stretch>
            <a:fillRect/>
          </a:stretch>
        </p:blipFill>
        <p:spPr>
          <a:xfrm>
            <a:off x="72355" y="1453473"/>
            <a:ext cx="4297614" cy="2830418"/>
          </a:xfrm>
          <a:prstGeom prst="rect">
            <a:avLst/>
          </a:prstGeom>
          <a:noFill/>
          <a:ln cap="flat" cmpd="sng" w="9525">
            <a:solidFill>
              <a:schemeClr val="dk2"/>
            </a:solidFill>
            <a:prstDash val="solid"/>
            <a:round/>
            <a:headEnd len="sm" w="sm" type="none"/>
            <a:tailEnd len="sm" w="sm" type="none"/>
          </a:ln>
        </p:spPr>
      </p:pic>
      <p:sp>
        <p:nvSpPr>
          <p:cNvPr id="706" name="Google Shape;706;p73"/>
          <p:cNvSpPr/>
          <p:nvPr/>
        </p:nvSpPr>
        <p:spPr>
          <a:xfrm>
            <a:off x="2927945" y="3865609"/>
            <a:ext cx="1310400" cy="354900"/>
          </a:xfrm>
          <a:prstGeom prst="rect">
            <a:avLst/>
          </a:prstGeom>
          <a:noFill/>
          <a:ln cap="flat" cmpd="sng" w="28575">
            <a:solidFill>
              <a:srgbClr val="FF0000"/>
            </a:solidFill>
            <a:prstDash val="solid"/>
            <a:round/>
            <a:headEnd len="sm" w="sm" type="none"/>
            <a:tailEnd len="sm" w="sm" type="none"/>
          </a:ln>
        </p:spPr>
        <p:txBody>
          <a:bodyPr anchorCtr="0" anchor="ctr" bIns="99725" lIns="99725" spcFirstLastPara="1" rIns="99725" wrap="square" tIns="99725">
            <a:noAutofit/>
          </a:bodyPr>
          <a:lstStyle/>
          <a:p>
            <a:pPr indent="0" lvl="0" marL="0" rtl="0" algn="ctr">
              <a:spcBef>
                <a:spcPts val="0"/>
              </a:spcBef>
              <a:spcAft>
                <a:spcPts val="0"/>
              </a:spcAft>
              <a:buNone/>
            </a:pPr>
            <a:r>
              <a:t/>
            </a:r>
            <a:endParaRPr sz="1500"/>
          </a:p>
        </p:txBody>
      </p:sp>
      <p:pic>
        <p:nvPicPr>
          <p:cNvPr id="707" name="Google Shape;707;p73"/>
          <p:cNvPicPr preferRelativeResize="0"/>
          <p:nvPr/>
        </p:nvPicPr>
        <p:blipFill>
          <a:blip r:embed="rId5">
            <a:alphaModFix/>
          </a:blip>
          <a:stretch>
            <a:fillRect/>
          </a:stretch>
        </p:blipFill>
        <p:spPr>
          <a:xfrm>
            <a:off x="4557087" y="1453473"/>
            <a:ext cx="4441520" cy="205525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712" name="Shape 712"/>
        <p:cNvGrpSpPr/>
        <p:nvPr/>
      </p:nvGrpSpPr>
      <p:grpSpPr>
        <a:xfrm>
          <a:off x="0" y="0"/>
          <a:ext cx="0" cy="0"/>
          <a:chOff x="0" y="0"/>
          <a:chExt cx="0" cy="0"/>
        </a:xfrm>
      </p:grpSpPr>
      <p:sp>
        <p:nvSpPr>
          <p:cNvPr id="713" name="Google Shape;713;p74"/>
          <p:cNvSpPr/>
          <p:nvPr/>
        </p:nvSpPr>
        <p:spPr>
          <a:xfrm>
            <a:off x="479127" y="584945"/>
            <a:ext cx="8185800" cy="775200"/>
          </a:xfrm>
          <a:prstGeom prst="rect">
            <a:avLst/>
          </a:prstGeom>
          <a:noFill/>
          <a:ln>
            <a:noFill/>
          </a:ln>
        </p:spPr>
        <p:txBody>
          <a:bodyPr anchorCtr="0" anchor="ctr" bIns="49850" lIns="99725" spcFirstLastPara="1" rIns="99725" wrap="square" tIns="49850">
            <a:noAutofit/>
          </a:bodyPr>
          <a:lstStyle/>
          <a:p>
            <a:pPr indent="0" lvl="0" marL="0" rtl="0" algn="ctr">
              <a:lnSpc>
                <a:spcPct val="113333"/>
              </a:lnSpc>
              <a:spcBef>
                <a:spcPts val="0"/>
              </a:spcBef>
              <a:spcAft>
                <a:spcPts val="0"/>
              </a:spcAft>
              <a:buClr>
                <a:schemeClr val="dk1"/>
              </a:buClr>
              <a:buSzPts val="1200"/>
              <a:buFont typeface="Arial"/>
              <a:buNone/>
            </a:pPr>
            <a:r>
              <a:rPr b="1" lang="ja" sz="1600">
                <a:solidFill>
                  <a:srgbClr val="333333"/>
                </a:solidFill>
                <a:latin typeface="Noto Sans JP"/>
                <a:ea typeface="Noto Sans JP"/>
                <a:cs typeface="Noto Sans JP"/>
                <a:sym typeface="Noto Sans JP"/>
              </a:rPr>
              <a:t>AIからの回答をメモとして保存できる（後で参照しやすい）</a:t>
            </a:r>
            <a:endParaRPr b="1" sz="1600">
              <a:solidFill>
                <a:srgbClr val="333333"/>
              </a:solidFill>
              <a:latin typeface="Noto Sans JP"/>
              <a:ea typeface="Noto Sans JP"/>
              <a:cs typeface="Noto Sans JP"/>
              <a:sym typeface="Noto Sans JP"/>
            </a:endParaRPr>
          </a:p>
          <a:p>
            <a:pPr indent="0" lvl="0" marL="0" rtl="0" algn="ctr">
              <a:lnSpc>
                <a:spcPct val="113333"/>
              </a:lnSpc>
              <a:spcBef>
                <a:spcPts val="0"/>
              </a:spcBef>
              <a:spcAft>
                <a:spcPts val="0"/>
              </a:spcAft>
              <a:buClr>
                <a:schemeClr val="dk1"/>
              </a:buClr>
              <a:buSzPts val="1200"/>
              <a:buFont typeface="Arial"/>
              <a:buNone/>
            </a:pPr>
            <a:r>
              <a:rPr b="1" lang="ja" sz="1600">
                <a:solidFill>
                  <a:srgbClr val="333333"/>
                </a:solidFill>
                <a:latin typeface="Noto Sans JP"/>
                <a:ea typeface="Noto Sans JP"/>
                <a:cs typeface="Noto Sans JP"/>
                <a:sym typeface="Noto Sans JP"/>
              </a:rPr>
              <a:t>自作のメモも作成可能でそれをソースとしても追加できる</a:t>
            </a:r>
            <a:endParaRPr b="1" sz="1600">
              <a:solidFill>
                <a:srgbClr val="333333"/>
              </a:solidFill>
              <a:latin typeface="Noto Sans JP"/>
              <a:ea typeface="Noto Sans JP"/>
              <a:cs typeface="Noto Sans JP"/>
              <a:sym typeface="Noto Sans JP"/>
            </a:endParaRPr>
          </a:p>
        </p:txBody>
      </p:sp>
      <p:pic>
        <p:nvPicPr>
          <p:cNvPr descr="preencoded.png" id="714" name="Google Shape;714;p74"/>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715" name="Google Shape;715;p74"/>
          <p:cNvSpPr/>
          <p:nvPr/>
        </p:nvSpPr>
        <p:spPr>
          <a:xfrm>
            <a:off x="148490" y="186517"/>
            <a:ext cx="56007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300"/>
              <a:buFont typeface="Arial"/>
              <a:buNone/>
            </a:pPr>
            <a:r>
              <a:rPr b="1" lang="ja" sz="1300">
                <a:solidFill>
                  <a:srgbClr val="333333"/>
                </a:solidFill>
                <a:latin typeface="Noto Sans JP"/>
                <a:ea typeface="Noto Sans JP"/>
                <a:cs typeface="Noto Sans JP"/>
                <a:sym typeface="Noto Sans JP"/>
              </a:rPr>
              <a:t>メモ</a:t>
            </a:r>
            <a:endParaRPr b="1" sz="1300">
              <a:solidFill>
                <a:srgbClr val="333333"/>
              </a:solidFill>
              <a:latin typeface="Noto Sans JP"/>
              <a:ea typeface="Noto Sans JP"/>
              <a:cs typeface="Noto Sans JP"/>
              <a:sym typeface="Noto Sans JP"/>
            </a:endParaRPr>
          </a:p>
        </p:txBody>
      </p:sp>
      <p:pic>
        <p:nvPicPr>
          <p:cNvPr id="716" name="Google Shape;716;p74"/>
          <p:cNvPicPr preferRelativeResize="0"/>
          <p:nvPr/>
        </p:nvPicPr>
        <p:blipFill>
          <a:blip r:embed="rId4">
            <a:alphaModFix/>
          </a:blip>
          <a:stretch>
            <a:fillRect/>
          </a:stretch>
        </p:blipFill>
        <p:spPr>
          <a:xfrm>
            <a:off x="239291" y="1693445"/>
            <a:ext cx="8811489" cy="2866465"/>
          </a:xfrm>
          <a:prstGeom prst="rect">
            <a:avLst/>
          </a:prstGeom>
          <a:noFill/>
          <a:ln>
            <a:noFill/>
          </a:ln>
        </p:spPr>
      </p:pic>
      <p:sp>
        <p:nvSpPr>
          <p:cNvPr id="717" name="Google Shape;717;p74"/>
          <p:cNvSpPr/>
          <p:nvPr/>
        </p:nvSpPr>
        <p:spPr>
          <a:xfrm>
            <a:off x="294435" y="4136536"/>
            <a:ext cx="897600" cy="354900"/>
          </a:xfrm>
          <a:prstGeom prst="rect">
            <a:avLst/>
          </a:prstGeom>
          <a:noFill/>
          <a:ln cap="flat" cmpd="sng" w="28575">
            <a:solidFill>
              <a:srgbClr val="FF0000"/>
            </a:solidFill>
            <a:prstDash val="solid"/>
            <a:round/>
            <a:headEnd len="sm" w="sm" type="none"/>
            <a:tailEnd len="sm" w="sm" type="none"/>
          </a:ln>
        </p:spPr>
        <p:txBody>
          <a:bodyPr anchorCtr="0" anchor="ctr" bIns="99725" lIns="99725" spcFirstLastPara="1" rIns="99725" wrap="square" tIns="99725">
            <a:noAutofit/>
          </a:bodyPr>
          <a:lstStyle/>
          <a:p>
            <a:pPr indent="0" lvl="0" marL="0" rtl="0" algn="ctr">
              <a:spcBef>
                <a:spcPts val="0"/>
              </a:spcBef>
              <a:spcAft>
                <a:spcPts val="0"/>
              </a:spcAft>
              <a:buNone/>
            </a:pPr>
            <a:r>
              <a:t/>
            </a:r>
            <a:endParaRPr sz="1500"/>
          </a:p>
        </p:txBody>
      </p:sp>
      <p:sp>
        <p:nvSpPr>
          <p:cNvPr id="718" name="Google Shape;718;p74"/>
          <p:cNvSpPr/>
          <p:nvPr/>
        </p:nvSpPr>
        <p:spPr>
          <a:xfrm>
            <a:off x="5312073" y="3217745"/>
            <a:ext cx="3738900" cy="481200"/>
          </a:xfrm>
          <a:prstGeom prst="rect">
            <a:avLst/>
          </a:prstGeom>
          <a:noFill/>
          <a:ln cap="flat" cmpd="sng" w="28575">
            <a:solidFill>
              <a:srgbClr val="FF0000"/>
            </a:solidFill>
            <a:prstDash val="solid"/>
            <a:round/>
            <a:headEnd len="sm" w="sm" type="none"/>
            <a:tailEnd len="sm" w="sm" type="none"/>
          </a:ln>
        </p:spPr>
        <p:txBody>
          <a:bodyPr anchorCtr="0" anchor="ctr" bIns="99725" lIns="99725" spcFirstLastPara="1" rIns="99725" wrap="square" tIns="99725">
            <a:noAutofit/>
          </a:bodyPr>
          <a:lstStyle/>
          <a:p>
            <a:pPr indent="0" lvl="0" marL="0" rtl="0" algn="ctr">
              <a:spcBef>
                <a:spcPts val="0"/>
              </a:spcBef>
              <a:spcAft>
                <a:spcPts val="0"/>
              </a:spcAft>
              <a:buNone/>
            </a:pPr>
            <a:r>
              <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0" name="Shape 190"/>
        <p:cNvGrpSpPr/>
        <p:nvPr/>
      </p:nvGrpSpPr>
      <p:grpSpPr>
        <a:xfrm>
          <a:off x="0" y="0"/>
          <a:ext cx="0" cy="0"/>
          <a:chOff x="0" y="0"/>
          <a:chExt cx="0" cy="0"/>
        </a:xfrm>
      </p:grpSpPr>
      <p:sp>
        <p:nvSpPr>
          <p:cNvPr id="191" name="Google Shape;191;p20"/>
          <p:cNvSpPr/>
          <p:nvPr/>
        </p:nvSpPr>
        <p:spPr>
          <a:xfrm>
            <a:off x="148490" y="193582"/>
            <a:ext cx="5600700" cy="186900"/>
          </a:xfrm>
          <a:prstGeom prst="rect">
            <a:avLst/>
          </a:prstGeom>
          <a:noFill/>
          <a:ln>
            <a:noFill/>
          </a:ln>
        </p:spPr>
        <p:txBody>
          <a:bodyPr anchorCtr="0" anchor="ctr" bIns="45700" lIns="91425" spcFirstLastPara="1" rIns="91425" wrap="square" tIns="45700">
            <a:noAutofit/>
          </a:bodyPr>
          <a:lstStyle/>
          <a:p>
            <a:pPr indent="0" lvl="0" marL="0" rtl="0" algn="l">
              <a:lnSpc>
                <a:spcPct val="146666"/>
              </a:lnSpc>
              <a:spcBef>
                <a:spcPts val="0"/>
              </a:spcBef>
              <a:spcAft>
                <a:spcPts val="0"/>
              </a:spcAft>
              <a:buSzPts val="1100"/>
              <a:buNone/>
            </a:pPr>
            <a:r>
              <a:rPr b="1" lang="ja" sz="1200">
                <a:solidFill>
                  <a:srgbClr val="434343"/>
                </a:solidFill>
                <a:latin typeface="Noto Sans JP"/>
                <a:ea typeface="Noto Sans JP"/>
                <a:cs typeface="Noto Sans JP"/>
                <a:sym typeface="Noto Sans JP"/>
              </a:rPr>
              <a:t>タスクごとのツールの使い分け</a:t>
            </a:r>
            <a:endParaRPr b="1" sz="1500">
              <a:solidFill>
                <a:srgbClr val="434343"/>
              </a:solidFill>
              <a:latin typeface="Noto Sans JP"/>
              <a:ea typeface="Noto Sans JP"/>
              <a:cs typeface="Noto Sans JP"/>
              <a:sym typeface="Noto Sans JP"/>
            </a:endParaRPr>
          </a:p>
        </p:txBody>
      </p:sp>
      <p:pic>
        <p:nvPicPr>
          <p:cNvPr descr="preencoded.png" id="192" name="Google Shape;192;p20"/>
          <p:cNvPicPr preferRelativeResize="0"/>
          <p:nvPr/>
        </p:nvPicPr>
        <p:blipFill rotWithShape="1">
          <a:blip r:embed="rId3">
            <a:alphaModFix/>
          </a:blip>
          <a:srcRect b="0" l="0" r="0" t="0"/>
          <a:stretch/>
        </p:blipFill>
        <p:spPr>
          <a:xfrm>
            <a:off x="128205" y="176645"/>
            <a:ext cx="20784" cy="259772"/>
          </a:xfrm>
          <a:prstGeom prst="rect">
            <a:avLst/>
          </a:prstGeom>
          <a:noFill/>
          <a:ln>
            <a:noFill/>
          </a:ln>
        </p:spPr>
      </p:pic>
      <p:cxnSp>
        <p:nvCxnSpPr>
          <p:cNvPr id="193" name="Google Shape;193;p20"/>
          <p:cNvCxnSpPr/>
          <p:nvPr/>
        </p:nvCxnSpPr>
        <p:spPr>
          <a:xfrm>
            <a:off x="274725" y="4746125"/>
            <a:ext cx="8547300" cy="0"/>
          </a:xfrm>
          <a:prstGeom prst="straightConnector1">
            <a:avLst/>
          </a:prstGeom>
          <a:noFill/>
          <a:ln cap="flat" cmpd="sng" w="38100">
            <a:solidFill>
              <a:srgbClr val="00AFB2"/>
            </a:solidFill>
            <a:prstDash val="solid"/>
            <a:round/>
            <a:headEnd len="med" w="med" type="none"/>
            <a:tailEnd len="med" w="med" type="none"/>
          </a:ln>
        </p:spPr>
      </p:cxnSp>
      <p:sp>
        <p:nvSpPr>
          <p:cNvPr id="194" name="Google Shape;194;p20"/>
          <p:cNvSpPr txBox="1"/>
          <p:nvPr/>
        </p:nvSpPr>
        <p:spPr>
          <a:xfrm>
            <a:off x="8306399" y="47394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ja" sz="1000">
                <a:solidFill>
                  <a:srgbClr val="595959"/>
                </a:solidFill>
              </a:rPr>
              <a:t>‹#›</a:t>
            </a:fld>
            <a:endParaRPr sz="1000">
              <a:solidFill>
                <a:srgbClr val="595959"/>
              </a:solidFill>
            </a:endParaRPr>
          </a:p>
        </p:txBody>
      </p:sp>
      <p:sp>
        <p:nvSpPr>
          <p:cNvPr id="195" name="Google Shape;195;p20"/>
          <p:cNvSpPr/>
          <p:nvPr/>
        </p:nvSpPr>
        <p:spPr>
          <a:xfrm>
            <a:off x="-159900" y="450846"/>
            <a:ext cx="9463800" cy="736800"/>
          </a:xfrm>
          <a:prstGeom prst="rect">
            <a:avLst/>
          </a:prstGeom>
          <a:noFill/>
          <a:ln>
            <a:noFill/>
          </a:ln>
        </p:spPr>
        <p:txBody>
          <a:bodyPr anchorCtr="0" anchor="ctr" bIns="45700" lIns="91425" spcFirstLastPara="1" rIns="91425" wrap="square" tIns="45700">
            <a:noAutofit/>
          </a:bodyPr>
          <a:lstStyle/>
          <a:p>
            <a:pPr indent="0" lvl="0" marL="0" rtl="0" algn="ctr">
              <a:lnSpc>
                <a:spcPct val="130000"/>
              </a:lnSpc>
              <a:spcBef>
                <a:spcPts val="0"/>
              </a:spcBef>
              <a:spcAft>
                <a:spcPts val="0"/>
              </a:spcAft>
              <a:buSzPts val="1100"/>
              <a:buNone/>
            </a:pPr>
            <a:r>
              <a:rPr b="1" lang="ja" sz="1600">
                <a:solidFill>
                  <a:srgbClr val="434343"/>
                </a:solidFill>
                <a:latin typeface="Noto Sans JP"/>
                <a:ea typeface="Noto Sans JP"/>
                <a:cs typeface="Noto Sans JP"/>
                <a:sym typeface="Noto Sans JP"/>
              </a:rPr>
              <a:t>主観にはなりますが、参考までにおすすめのサービスを紹介します。</a:t>
            </a:r>
            <a:endParaRPr b="1" sz="1600">
              <a:solidFill>
                <a:srgbClr val="434343"/>
              </a:solidFill>
              <a:latin typeface="Noto Sans JP"/>
              <a:ea typeface="Noto Sans JP"/>
              <a:cs typeface="Noto Sans JP"/>
              <a:sym typeface="Noto Sans JP"/>
            </a:endParaRPr>
          </a:p>
        </p:txBody>
      </p:sp>
      <p:graphicFrame>
        <p:nvGraphicFramePr>
          <p:cNvPr id="196" name="Google Shape;196;p20"/>
          <p:cNvGraphicFramePr/>
          <p:nvPr/>
        </p:nvGraphicFramePr>
        <p:xfrm>
          <a:off x="952500" y="1276350"/>
          <a:ext cx="3000000" cy="3000000"/>
        </p:xfrm>
        <a:graphic>
          <a:graphicData uri="http://schemas.openxmlformats.org/drawingml/2006/table">
            <a:tbl>
              <a:tblPr>
                <a:noFill/>
                <a:tableStyleId>{086FCDD8-D1F6-43E5-9C16-5E509BF8E0B3}</a:tableStyleId>
              </a:tblPr>
              <a:tblGrid>
                <a:gridCol w="2459375"/>
                <a:gridCol w="2095500"/>
                <a:gridCol w="2823250"/>
              </a:tblGrid>
              <a:tr h="381000">
                <a:tc>
                  <a:txBody>
                    <a:bodyPr/>
                    <a:lstStyle/>
                    <a:p>
                      <a:pPr indent="0" lvl="0" marL="0" rtl="0" algn="l">
                        <a:spcBef>
                          <a:spcPts val="0"/>
                        </a:spcBef>
                        <a:spcAft>
                          <a:spcPts val="0"/>
                        </a:spcAft>
                        <a:buNone/>
                      </a:pPr>
                      <a:r>
                        <a:rPr b="1" lang="ja" sz="1000"/>
                        <a:t>ケース</a:t>
                      </a:r>
                      <a:endParaRPr b="1" sz="10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b="1" lang="ja" sz="1000"/>
                        <a:t>サービス名</a:t>
                      </a:r>
                      <a:endParaRPr b="1" sz="10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b="1" lang="ja" sz="1000"/>
                        <a:t>備考</a:t>
                      </a:r>
                      <a:endParaRPr b="1" sz="10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r>
              <a:tr h="381000">
                <a:tc>
                  <a:txBody>
                    <a:bodyPr/>
                    <a:lstStyle/>
                    <a:p>
                      <a:pPr indent="0" lvl="0" marL="0" rtl="0" algn="l">
                        <a:spcBef>
                          <a:spcPts val="0"/>
                        </a:spcBef>
                        <a:spcAft>
                          <a:spcPts val="0"/>
                        </a:spcAft>
                        <a:buNone/>
                      </a:pPr>
                      <a:r>
                        <a:rPr lang="ja" sz="1000"/>
                        <a:t>文書作成、リサーチ、画像生成等</a:t>
                      </a:r>
                      <a:endParaRPr sz="1000"/>
                    </a:p>
                    <a:p>
                      <a:pPr indent="0" lvl="0" marL="0" rtl="0" algn="l">
                        <a:spcBef>
                          <a:spcPts val="0"/>
                        </a:spcBef>
                        <a:spcAft>
                          <a:spcPts val="0"/>
                        </a:spcAft>
                        <a:buNone/>
                      </a:pPr>
                      <a:r>
                        <a:rPr lang="ja" sz="1000"/>
                        <a:t>※迷ったらこれ</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ja" sz="1000"/>
                        <a:t>ChatGPT</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ja" sz="1000"/>
                        <a:t>汎用的なタスクに対応できる</a:t>
                      </a:r>
                      <a:endParaRPr sz="1000"/>
                    </a:p>
                    <a:p>
                      <a:pPr indent="0" lvl="0" marL="0" rtl="0" algn="l">
                        <a:spcBef>
                          <a:spcPts val="0"/>
                        </a:spcBef>
                        <a:spcAft>
                          <a:spcPts val="0"/>
                        </a:spcAft>
                        <a:buNone/>
                      </a:pPr>
                      <a:r>
                        <a:rPr lang="ja" sz="1000">
                          <a:solidFill>
                            <a:schemeClr val="dk1"/>
                          </a:solidFill>
                        </a:rPr>
                        <a:t>※無料で使用可能だが、有料版がおすすめ</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ja" sz="1000"/>
                        <a:t>作業中や会議中にちょっと調べものをしたい</a:t>
                      </a:r>
                      <a:endParaRPr sz="10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ja" sz="1000" u="sng">
                          <a:solidFill>
                            <a:srgbClr val="1264A3"/>
                          </a:solidFill>
                          <a:hlinkClick r:id="rId4">
                            <a:extLst>
                              <a:ext uri="{A12FA001-AC4F-418D-AE19-62706E023703}">
                                <ahyp:hlinkClr val="tx"/>
                              </a:ext>
                            </a:extLst>
                          </a:hlinkClick>
                        </a:rPr>
                        <a:t>Perplexityの拡張機能版</a:t>
                      </a:r>
                      <a:endParaRPr sz="1000">
                        <a:solidFill>
                          <a:srgbClr val="1264A3"/>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ja" sz="1000"/>
                        <a:t>Chromeの拡張機能で使用できる</a:t>
                      </a:r>
                      <a:endParaRPr sz="1000"/>
                    </a:p>
                    <a:p>
                      <a:pPr indent="0" lvl="0" marL="0" rtl="0" algn="l">
                        <a:spcBef>
                          <a:spcPts val="0"/>
                        </a:spcBef>
                        <a:spcAft>
                          <a:spcPts val="0"/>
                        </a:spcAft>
                        <a:buNone/>
                      </a:pPr>
                      <a:r>
                        <a:rPr lang="ja" sz="1000">
                          <a:solidFill>
                            <a:schemeClr val="dk1"/>
                          </a:solidFill>
                        </a:rPr>
                        <a:t>※無料で使用可能</a:t>
                      </a:r>
                      <a:endParaRPr sz="1000"/>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rtl="0" algn="l">
                        <a:spcBef>
                          <a:spcPts val="0"/>
                        </a:spcBef>
                        <a:spcAft>
                          <a:spcPts val="0"/>
                        </a:spcAft>
                        <a:buNone/>
                      </a:pPr>
                      <a:r>
                        <a:rPr lang="ja" sz="1000"/>
                        <a:t>プレゼン作成</a:t>
                      </a:r>
                      <a:endParaRPr sz="1000"/>
                    </a:p>
                  </a:txBody>
                  <a:tcPr marT="91425" marB="91425" marR="91425" marL="91425"/>
                </a:tc>
                <a:tc>
                  <a:txBody>
                    <a:bodyPr/>
                    <a:lstStyle/>
                    <a:p>
                      <a:pPr indent="0" lvl="0" marL="0" rtl="0" algn="l">
                        <a:spcBef>
                          <a:spcPts val="0"/>
                        </a:spcBef>
                        <a:spcAft>
                          <a:spcPts val="0"/>
                        </a:spcAft>
                        <a:buNone/>
                      </a:pPr>
                      <a:r>
                        <a:rPr lang="ja" sz="1000" u="sng">
                          <a:solidFill>
                            <a:srgbClr val="1264A3"/>
                          </a:solidFill>
                          <a:hlinkClick r:id="rId5">
                            <a:extLst>
                              <a:ext uri="{A12FA001-AC4F-418D-AE19-62706E023703}">
                                <ahyp:hlinkClr val="tx"/>
                              </a:ext>
                            </a:extLst>
                          </a:hlinkClick>
                        </a:rPr>
                        <a:t>GenSpark</a:t>
                      </a:r>
                      <a:endParaRPr sz="1000">
                        <a:solidFill>
                          <a:srgbClr val="1264A3"/>
                        </a:solidFill>
                      </a:endParaRPr>
                    </a:p>
                  </a:txBody>
                  <a:tcPr marT="91425" marB="91425" marR="91425" marL="91425"/>
                </a:tc>
                <a:tc>
                  <a:txBody>
                    <a:bodyPr/>
                    <a:lstStyle/>
                    <a:p>
                      <a:pPr indent="0" lvl="0" marL="0" rtl="0" algn="l">
                        <a:spcBef>
                          <a:spcPts val="0"/>
                        </a:spcBef>
                        <a:spcAft>
                          <a:spcPts val="0"/>
                        </a:spcAft>
                        <a:buNone/>
                      </a:pPr>
                      <a:r>
                        <a:rPr lang="ja" sz="1000"/>
                        <a:t>現状スライド生成で一番精度が高い</a:t>
                      </a:r>
                      <a:endParaRPr sz="1000"/>
                    </a:p>
                    <a:p>
                      <a:pPr indent="0" lvl="0" marL="0" rtl="0" algn="l">
                        <a:spcBef>
                          <a:spcPts val="0"/>
                        </a:spcBef>
                        <a:spcAft>
                          <a:spcPts val="0"/>
                        </a:spcAft>
                        <a:buNone/>
                      </a:pPr>
                      <a:r>
                        <a:rPr lang="ja" sz="1000"/>
                        <a:t>※有料、オプトアウトの設定ができないので機密情報は使えない</a:t>
                      </a:r>
                      <a:endParaRPr sz="1000"/>
                    </a:p>
                  </a:txBody>
                  <a:tcPr marT="91425" marB="91425" marR="91425" marL="91425"/>
                </a:tc>
              </a:tr>
              <a:tr h="381000">
                <a:tc>
                  <a:txBody>
                    <a:bodyPr/>
                    <a:lstStyle/>
                    <a:p>
                      <a:pPr indent="0" lvl="0" marL="0" rtl="0" algn="l">
                        <a:spcBef>
                          <a:spcPts val="0"/>
                        </a:spcBef>
                        <a:spcAft>
                          <a:spcPts val="0"/>
                        </a:spcAft>
                        <a:buNone/>
                      </a:pPr>
                      <a:r>
                        <a:rPr lang="ja" sz="1000">
                          <a:solidFill>
                            <a:srgbClr val="333333"/>
                          </a:solidFill>
                        </a:rPr>
                        <a:t>プロジェクト管理、リサーチ、申請書作成等</a:t>
                      </a:r>
                      <a:endParaRPr sz="1000">
                        <a:solidFill>
                          <a:srgbClr val="333333"/>
                        </a:solidFill>
                      </a:endParaRPr>
                    </a:p>
                    <a:p>
                      <a:pPr indent="0" lvl="0" marL="0" rtl="0" algn="l">
                        <a:spcBef>
                          <a:spcPts val="0"/>
                        </a:spcBef>
                        <a:spcAft>
                          <a:spcPts val="0"/>
                        </a:spcAft>
                        <a:buNone/>
                      </a:pPr>
                      <a:r>
                        <a:rPr lang="ja" sz="1000">
                          <a:solidFill>
                            <a:srgbClr val="333333"/>
                          </a:solidFill>
                        </a:rPr>
                        <a:t>※ソースを絞りたいとき</a:t>
                      </a:r>
                      <a:endParaRPr sz="1000">
                        <a:solidFill>
                          <a:srgbClr val="333333"/>
                        </a:solidFill>
                      </a:endParaRPr>
                    </a:p>
                  </a:txBody>
                  <a:tcPr marT="91425" marB="91425" marR="91425" marL="91425"/>
                </a:tc>
                <a:tc>
                  <a:txBody>
                    <a:bodyPr/>
                    <a:lstStyle/>
                    <a:p>
                      <a:pPr indent="0" lvl="0" marL="0" rtl="0" algn="l">
                        <a:spcBef>
                          <a:spcPts val="0"/>
                        </a:spcBef>
                        <a:spcAft>
                          <a:spcPts val="0"/>
                        </a:spcAft>
                        <a:buNone/>
                      </a:pPr>
                      <a:r>
                        <a:rPr lang="ja" sz="1000" u="sng">
                          <a:solidFill>
                            <a:srgbClr val="1264A3"/>
                          </a:solidFill>
                          <a:hlinkClick r:id="rId6">
                            <a:extLst>
                              <a:ext uri="{A12FA001-AC4F-418D-AE19-62706E023703}">
                                <ahyp:hlinkClr val="tx"/>
                              </a:ext>
                            </a:extLst>
                          </a:hlinkClick>
                        </a:rPr>
                        <a:t>NotebookLM</a:t>
                      </a:r>
                      <a:endParaRPr>
                        <a:solidFill>
                          <a:srgbClr val="1264A3"/>
                        </a:solidFill>
                      </a:endParaRPr>
                    </a:p>
                  </a:txBody>
                  <a:tcPr marT="91425" marB="91425" marR="91425" marL="91425"/>
                </a:tc>
                <a:tc>
                  <a:txBody>
                    <a:bodyPr/>
                    <a:lstStyle/>
                    <a:p>
                      <a:pPr indent="0" lvl="0" marL="0" rtl="0" algn="l">
                        <a:spcBef>
                          <a:spcPts val="0"/>
                        </a:spcBef>
                        <a:spcAft>
                          <a:spcPts val="0"/>
                        </a:spcAft>
                        <a:buNone/>
                      </a:pPr>
                      <a:r>
                        <a:rPr lang="ja" sz="1000">
                          <a:solidFill>
                            <a:srgbClr val="333333"/>
                          </a:solidFill>
                        </a:rPr>
                        <a:t>ハルシネーション（AIがそれっぽい嘘をつく）リスクを小さくできる</a:t>
                      </a:r>
                      <a:endParaRPr sz="1000">
                        <a:solidFill>
                          <a:srgbClr val="333333"/>
                        </a:solidFill>
                      </a:endParaRPr>
                    </a:p>
                    <a:p>
                      <a:pPr indent="0" lvl="0" marL="0" rtl="0" algn="l">
                        <a:spcBef>
                          <a:spcPts val="0"/>
                        </a:spcBef>
                        <a:spcAft>
                          <a:spcPts val="0"/>
                        </a:spcAft>
                        <a:buNone/>
                      </a:pPr>
                      <a:r>
                        <a:rPr lang="ja" sz="1000">
                          <a:solidFill>
                            <a:srgbClr val="333333"/>
                          </a:solidFill>
                        </a:rPr>
                        <a:t>※無料で使用可能</a:t>
                      </a:r>
                      <a:endParaRPr sz="1000">
                        <a:solidFill>
                          <a:srgbClr val="333333"/>
                        </a:solidFill>
                      </a:endParaRPr>
                    </a:p>
                    <a:p>
                      <a:pPr indent="0" lvl="0" marL="0" rtl="0" algn="l">
                        <a:spcBef>
                          <a:spcPts val="0"/>
                        </a:spcBef>
                        <a:spcAft>
                          <a:spcPts val="0"/>
                        </a:spcAft>
                        <a:buNone/>
                      </a:pPr>
                      <a:r>
                        <a:t/>
                      </a:r>
                      <a:endParaRPr>
                        <a:solidFill>
                          <a:srgbClr val="333333"/>
                        </a:solidFill>
                      </a:endParaRPr>
                    </a:p>
                  </a:txBody>
                  <a:tcPr marT="91425" marB="91425" marR="91425" marL="91425"/>
                </a:tc>
              </a:tr>
              <a:tr h="381000">
                <a:tc>
                  <a:txBody>
                    <a:bodyPr/>
                    <a:lstStyle/>
                    <a:p>
                      <a:pPr indent="0" lvl="0" marL="0" rtl="0" algn="l">
                        <a:spcBef>
                          <a:spcPts val="0"/>
                        </a:spcBef>
                        <a:spcAft>
                          <a:spcPts val="0"/>
                        </a:spcAft>
                        <a:buNone/>
                      </a:pPr>
                      <a:r>
                        <a:rPr lang="ja" sz="1000">
                          <a:solidFill>
                            <a:srgbClr val="333333"/>
                          </a:solidFill>
                        </a:rPr>
                        <a:t>※曲を作りたいとき</a:t>
                      </a:r>
                      <a:endParaRPr sz="1000">
                        <a:solidFill>
                          <a:srgbClr val="333333"/>
                        </a:solidFill>
                      </a:endParaRPr>
                    </a:p>
                  </a:txBody>
                  <a:tcPr marT="91425" marB="91425" marR="91425" marL="91425">
                    <a:solidFill>
                      <a:srgbClr val="F3F3F3"/>
                    </a:solidFill>
                  </a:tcPr>
                </a:tc>
                <a:tc>
                  <a:txBody>
                    <a:bodyPr/>
                    <a:lstStyle/>
                    <a:p>
                      <a:pPr indent="0" lvl="0" marL="0" rtl="0" algn="l">
                        <a:spcBef>
                          <a:spcPts val="0"/>
                        </a:spcBef>
                        <a:spcAft>
                          <a:spcPts val="0"/>
                        </a:spcAft>
                        <a:buNone/>
                      </a:pPr>
                      <a:r>
                        <a:rPr lang="ja" sz="1000" u="sng">
                          <a:solidFill>
                            <a:srgbClr val="1264A3"/>
                          </a:solidFill>
                          <a:hlinkClick r:id="rId7">
                            <a:extLst>
                              <a:ext uri="{A12FA001-AC4F-418D-AE19-62706E023703}">
                                <ahyp:hlinkClr val="tx"/>
                              </a:ext>
                            </a:extLst>
                          </a:hlinkClick>
                        </a:rPr>
                        <a:t>Suno</a:t>
                      </a:r>
                      <a:endParaRPr sz="1000">
                        <a:solidFill>
                          <a:srgbClr val="1264A3"/>
                        </a:solidFill>
                      </a:endParaRPr>
                    </a:p>
                  </a:txBody>
                  <a:tcPr marT="91425" marB="91425" marR="91425" marL="91425">
                    <a:solidFill>
                      <a:srgbClr val="F3F3F3"/>
                    </a:solidFill>
                  </a:tcPr>
                </a:tc>
                <a:tc>
                  <a:txBody>
                    <a:bodyPr/>
                    <a:lstStyle/>
                    <a:p>
                      <a:pPr indent="0" lvl="0" marL="0" rtl="0" algn="l">
                        <a:spcBef>
                          <a:spcPts val="0"/>
                        </a:spcBef>
                        <a:spcAft>
                          <a:spcPts val="0"/>
                        </a:spcAft>
                        <a:buNone/>
                      </a:pPr>
                      <a:r>
                        <a:rPr lang="ja" sz="1000">
                          <a:solidFill>
                            <a:srgbClr val="333333"/>
                          </a:solidFill>
                        </a:rPr>
                        <a:t>※無料で一部使用可能</a:t>
                      </a:r>
                      <a:endParaRPr sz="1000">
                        <a:solidFill>
                          <a:srgbClr val="333333"/>
                        </a:solidFill>
                      </a:endParaRPr>
                    </a:p>
                  </a:txBody>
                  <a:tcPr marT="91425" marB="91425" marR="91425" marL="91425">
                    <a:solidFill>
                      <a:srgbClr val="F3F3F3"/>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1" name="Shape 201"/>
        <p:cNvGrpSpPr/>
        <p:nvPr/>
      </p:nvGrpSpPr>
      <p:grpSpPr>
        <a:xfrm>
          <a:off x="0" y="0"/>
          <a:ext cx="0" cy="0"/>
          <a:chOff x="0" y="0"/>
          <a:chExt cx="0" cy="0"/>
        </a:xfrm>
      </p:grpSpPr>
      <p:pic>
        <p:nvPicPr>
          <p:cNvPr descr="preencoded.png" id="202" name="Google Shape;202;p21"/>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203" name="Google Shape;203;p21"/>
          <p:cNvSpPr/>
          <p:nvPr/>
        </p:nvSpPr>
        <p:spPr>
          <a:xfrm>
            <a:off x="148490" y="186517"/>
            <a:ext cx="56007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2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a:t>
            </a:r>
            <a:r>
              <a:rPr b="1" lang="ja" sz="1300">
                <a:solidFill>
                  <a:srgbClr val="333333"/>
                </a:solidFill>
                <a:latin typeface="Noto Sans JP"/>
                <a:ea typeface="Noto Sans JP"/>
                <a:cs typeface="Noto Sans JP"/>
                <a:sym typeface="Noto Sans JP"/>
              </a:rPr>
              <a:t>コツ</a:t>
            </a:r>
            <a:r>
              <a:rPr b="1" i="0" lang="ja" sz="1300" u="none" cap="none" strike="noStrike">
                <a:solidFill>
                  <a:srgbClr val="333333"/>
                </a:solidFill>
                <a:latin typeface="Noto Sans JP"/>
                <a:ea typeface="Noto Sans JP"/>
                <a:cs typeface="Noto Sans JP"/>
                <a:sym typeface="Noto Sans JP"/>
              </a:rPr>
              <a:t>～プロンプトとは～</a:t>
            </a:r>
            <a:endParaRPr b="1" i="0" sz="1300" u="none" cap="none" strike="noStrike">
              <a:solidFill>
                <a:srgbClr val="333333"/>
              </a:solidFill>
              <a:latin typeface="Noto Sans JP"/>
              <a:ea typeface="Noto Sans JP"/>
              <a:cs typeface="Noto Sans JP"/>
              <a:sym typeface="Noto Sans JP"/>
            </a:endParaRPr>
          </a:p>
        </p:txBody>
      </p:sp>
      <p:sp>
        <p:nvSpPr>
          <p:cNvPr id="204" name="Google Shape;204;p21"/>
          <p:cNvSpPr/>
          <p:nvPr/>
        </p:nvSpPr>
        <p:spPr>
          <a:xfrm>
            <a:off x="871200" y="687055"/>
            <a:ext cx="7842300" cy="3448200"/>
          </a:xfrm>
          <a:prstGeom prst="rect">
            <a:avLst/>
          </a:prstGeom>
          <a:noFill/>
          <a:ln>
            <a:noFill/>
          </a:ln>
        </p:spPr>
        <p:txBody>
          <a:bodyPr anchorCtr="0" anchor="ctr" bIns="49850" lIns="99725" spcFirstLastPara="1" rIns="99725" wrap="square" tIns="49850">
            <a:noAutofit/>
          </a:bodyPr>
          <a:lstStyle/>
          <a:p>
            <a:pPr indent="0" lvl="0" marL="0" marR="0" rtl="0" algn="l">
              <a:lnSpc>
                <a:spcPct val="146666"/>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プロンプトとは</a:t>
            </a:r>
            <a:endParaRPr b="0" i="0" sz="1600" u="none" cap="none" strike="noStrike">
              <a:solidFill>
                <a:schemeClr val="dk1"/>
              </a:solidFill>
              <a:latin typeface="Calibri"/>
              <a:ea typeface="Calibri"/>
              <a:cs typeface="Calibri"/>
              <a:sym typeface="Calibri"/>
            </a:endParaRPr>
          </a:p>
          <a:p>
            <a:pPr indent="0" lvl="0" marL="0" marR="0" rtl="0" algn="l">
              <a:lnSpc>
                <a:spcPct val="146666"/>
              </a:lnSpc>
              <a:spcBef>
                <a:spcPts val="0"/>
              </a:spcBef>
              <a:spcAft>
                <a:spcPts val="0"/>
              </a:spcAft>
              <a:buClr>
                <a:srgbClr val="000000"/>
              </a:buClr>
              <a:buSzPts val="1200"/>
              <a:buFont typeface="Arial"/>
              <a:buNone/>
            </a:pPr>
            <a:r>
              <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Char char="●"/>
            </a:pPr>
            <a:r>
              <a:rPr b="1" i="0" lang="ja" sz="1600" u="none" cap="none" strike="noStrike">
                <a:solidFill>
                  <a:srgbClr val="333333"/>
                </a:solidFill>
                <a:latin typeface="Noto Sans JP"/>
                <a:ea typeface="Noto Sans JP"/>
                <a:cs typeface="Noto Sans JP"/>
                <a:sym typeface="Noto Sans JP"/>
              </a:rPr>
              <a:t>AIに対してどのようなタスクを実行してほしいかを記載した指示文のこと。</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Char char="●"/>
            </a:pPr>
            <a:r>
              <a:rPr b="1" i="0" lang="ja" sz="1600" u="none" cap="none" strike="noStrike">
                <a:solidFill>
                  <a:srgbClr val="FF0000"/>
                </a:solidFill>
                <a:latin typeface="Noto Sans JP"/>
                <a:ea typeface="Noto Sans JP"/>
                <a:cs typeface="Noto Sans JP"/>
                <a:sym typeface="Noto Sans JP"/>
              </a:rPr>
              <a:t>プロンプト次第で出力が大きく変わるので、とても重要。</a:t>
            </a:r>
            <a:endParaRPr b="1" i="0" sz="1600" u="none" cap="none" strike="noStrike">
              <a:solidFill>
                <a:srgbClr val="FF0000"/>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Char char="●"/>
            </a:pPr>
            <a:r>
              <a:rPr b="1" i="0" lang="ja" sz="1600" u="none" cap="none" strike="noStrike">
                <a:solidFill>
                  <a:srgbClr val="333333"/>
                </a:solidFill>
                <a:latin typeface="Noto Sans JP"/>
                <a:ea typeface="Noto Sans JP"/>
                <a:cs typeface="Noto Sans JP"/>
                <a:sym typeface="Noto Sans JP"/>
              </a:rPr>
              <a:t>生成AIの活用方法を学ぶ＝プロンプトを学ぶといっても過言ではない。</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Char char="●"/>
            </a:pPr>
            <a:r>
              <a:rPr b="1" i="0" lang="ja" sz="1600" u="none" cap="none" strike="noStrike">
                <a:solidFill>
                  <a:srgbClr val="333333"/>
                </a:solidFill>
                <a:latin typeface="Noto Sans JP"/>
                <a:ea typeface="Noto Sans JP"/>
                <a:cs typeface="Noto Sans JP"/>
                <a:sym typeface="Noto Sans JP"/>
              </a:rPr>
              <a:t>より効果的な出力を得るためのプロンプトデザイン手法をプロンプトエンジニアリングといい、近年体系的にまとめられ始めている。</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9" name="Shape 209"/>
        <p:cNvGrpSpPr/>
        <p:nvPr/>
      </p:nvGrpSpPr>
      <p:grpSpPr>
        <a:xfrm>
          <a:off x="0" y="0"/>
          <a:ext cx="0" cy="0"/>
          <a:chOff x="0" y="0"/>
          <a:chExt cx="0" cy="0"/>
        </a:xfrm>
      </p:grpSpPr>
      <p:pic>
        <p:nvPicPr>
          <p:cNvPr descr="preencoded.png" id="210" name="Google Shape;210;p22"/>
          <p:cNvPicPr preferRelativeResize="0"/>
          <p:nvPr/>
        </p:nvPicPr>
        <p:blipFill rotWithShape="1">
          <a:blip r:embed="rId3">
            <a:alphaModFix/>
          </a:blip>
          <a:srcRect b="0" l="0" r="0" t="0"/>
          <a:stretch/>
        </p:blipFill>
        <p:spPr>
          <a:xfrm>
            <a:off x="128205" y="176645"/>
            <a:ext cx="20782" cy="259773"/>
          </a:xfrm>
          <a:prstGeom prst="rect">
            <a:avLst/>
          </a:prstGeom>
          <a:noFill/>
          <a:ln>
            <a:noFill/>
          </a:ln>
        </p:spPr>
      </p:pic>
      <p:sp>
        <p:nvSpPr>
          <p:cNvPr id="211" name="Google Shape;211;p22"/>
          <p:cNvSpPr/>
          <p:nvPr/>
        </p:nvSpPr>
        <p:spPr>
          <a:xfrm>
            <a:off x="148501" y="186518"/>
            <a:ext cx="6040800" cy="187200"/>
          </a:xfrm>
          <a:prstGeom prst="rect">
            <a:avLst/>
          </a:prstGeom>
          <a:noFill/>
          <a:ln>
            <a:noFill/>
          </a:ln>
        </p:spPr>
        <p:txBody>
          <a:bodyPr anchorCtr="0" anchor="ctr" bIns="49850" lIns="99725" spcFirstLastPara="1" rIns="99725" wrap="square" tIns="49850">
            <a:noAutofit/>
          </a:bodyPr>
          <a:lstStyle/>
          <a:p>
            <a:pPr indent="0" lvl="0" marL="0" marR="0" rtl="0" algn="l">
              <a:lnSpc>
                <a:spcPct val="141666"/>
              </a:lnSpc>
              <a:spcBef>
                <a:spcPts val="0"/>
              </a:spcBef>
              <a:spcAft>
                <a:spcPts val="0"/>
              </a:spcAft>
              <a:buClr>
                <a:srgbClr val="000000"/>
              </a:buClr>
              <a:buSzPts val="1200"/>
              <a:buFont typeface="Arial"/>
              <a:buNone/>
            </a:pPr>
            <a:r>
              <a:rPr b="1" i="0" lang="ja" sz="1300" u="none" cap="none" strike="noStrike">
                <a:solidFill>
                  <a:srgbClr val="333333"/>
                </a:solidFill>
                <a:latin typeface="Noto Sans JP"/>
                <a:ea typeface="Noto Sans JP"/>
                <a:cs typeface="Noto Sans JP"/>
                <a:sym typeface="Noto Sans JP"/>
              </a:rPr>
              <a:t>効果的なAIへの指示「プロンプト」の書き方～プロンプトのコツ8選～</a:t>
            </a:r>
            <a:endParaRPr b="1" i="0" sz="1300" u="none" cap="none" strike="noStrike">
              <a:solidFill>
                <a:srgbClr val="333333"/>
              </a:solidFill>
              <a:latin typeface="Noto Sans JP"/>
              <a:ea typeface="Noto Sans JP"/>
              <a:cs typeface="Noto Sans JP"/>
              <a:sym typeface="Noto Sans JP"/>
            </a:endParaRPr>
          </a:p>
        </p:txBody>
      </p:sp>
      <p:sp>
        <p:nvSpPr>
          <p:cNvPr id="212" name="Google Shape;212;p22"/>
          <p:cNvSpPr/>
          <p:nvPr/>
        </p:nvSpPr>
        <p:spPr>
          <a:xfrm>
            <a:off x="871200" y="687055"/>
            <a:ext cx="7842300" cy="3852900"/>
          </a:xfrm>
          <a:prstGeom prst="rect">
            <a:avLst/>
          </a:prstGeom>
          <a:noFill/>
          <a:ln>
            <a:noFill/>
          </a:ln>
        </p:spPr>
        <p:txBody>
          <a:bodyPr anchorCtr="0" anchor="ctr" bIns="49850" lIns="99725" spcFirstLastPara="1" rIns="99725" wrap="square" tIns="49850">
            <a:noAutofit/>
          </a:bodyPr>
          <a:lstStyle/>
          <a:p>
            <a:pPr indent="0" lvl="0" marL="0" marR="0" rtl="0" algn="l">
              <a:lnSpc>
                <a:spcPct val="146666"/>
              </a:lnSpc>
              <a:spcBef>
                <a:spcPts val="0"/>
              </a:spcBef>
              <a:spcAft>
                <a:spcPts val="0"/>
              </a:spcAft>
              <a:buClr>
                <a:srgbClr val="000000"/>
              </a:buClr>
              <a:buSzPts val="1600"/>
              <a:buFont typeface="Arial"/>
              <a:buNone/>
            </a:pPr>
            <a:r>
              <a:rPr b="1" i="0" lang="ja" sz="1600" u="none" cap="none" strike="noStrike">
                <a:solidFill>
                  <a:srgbClr val="333333"/>
                </a:solidFill>
                <a:latin typeface="Noto Sans JP"/>
                <a:ea typeface="Noto Sans JP"/>
                <a:cs typeface="Noto Sans JP"/>
                <a:sym typeface="Noto Sans JP"/>
              </a:rPr>
              <a:t>効果的なプロンプトを書くためのコツ</a:t>
            </a:r>
            <a:endParaRPr b="0" i="0" sz="1600" u="none" cap="none" strike="noStrike">
              <a:solidFill>
                <a:schemeClr val="dk1"/>
              </a:solidFill>
              <a:latin typeface="Calibri"/>
              <a:ea typeface="Calibri"/>
              <a:cs typeface="Calibri"/>
              <a:sym typeface="Calibri"/>
            </a:endParaRPr>
          </a:p>
          <a:p>
            <a:pPr indent="0" lvl="0" marL="0" marR="0" rtl="0" algn="l">
              <a:lnSpc>
                <a:spcPct val="146666"/>
              </a:lnSpc>
              <a:spcBef>
                <a:spcPts val="0"/>
              </a:spcBef>
              <a:spcAft>
                <a:spcPts val="0"/>
              </a:spcAft>
              <a:buClr>
                <a:srgbClr val="000000"/>
              </a:buClr>
              <a:buSzPts val="1200"/>
              <a:buFont typeface="Arial"/>
              <a:buNone/>
            </a:pPr>
            <a:r>
              <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単語にこだわる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AIが理解しやすい形式で書く※マークダウン形式</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役割を与える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明確な指示を書く</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文脈情報の提供</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タスクを段階的に分ける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考える時間を与える</a:t>
            </a:r>
            <a:endParaRPr b="1" i="0" sz="1600" u="none" cap="none" strike="noStrike">
              <a:solidFill>
                <a:srgbClr val="333333"/>
              </a:solidFill>
              <a:latin typeface="Noto Sans JP"/>
              <a:ea typeface="Noto Sans JP"/>
              <a:cs typeface="Noto Sans JP"/>
              <a:sym typeface="Noto Sans JP"/>
            </a:endParaRPr>
          </a:p>
          <a:p>
            <a:pPr indent="-342900" lvl="0" marL="495300" marR="0" rtl="0" algn="l">
              <a:lnSpc>
                <a:spcPct val="146666"/>
              </a:lnSpc>
              <a:spcBef>
                <a:spcPts val="0"/>
              </a:spcBef>
              <a:spcAft>
                <a:spcPts val="0"/>
              </a:spcAft>
              <a:buClr>
                <a:srgbClr val="333333"/>
              </a:buClr>
              <a:buSzPts val="1600"/>
              <a:buFont typeface="Noto Sans JP"/>
              <a:buAutoNum type="arabicPeriod"/>
            </a:pPr>
            <a:r>
              <a:rPr b="1" i="0" lang="ja" sz="1600" u="none" cap="none" strike="noStrike">
                <a:solidFill>
                  <a:srgbClr val="333333"/>
                </a:solidFill>
                <a:latin typeface="Noto Sans JP"/>
                <a:ea typeface="Noto Sans JP"/>
                <a:cs typeface="Noto Sans JP"/>
                <a:sym typeface="Noto Sans JP"/>
              </a:rPr>
              <a:t>実例を与える</a:t>
            </a:r>
            <a:endParaRPr b="1" i="0" sz="1600" u="none" cap="none" strike="noStrike">
              <a:solidFill>
                <a:srgbClr val="333333"/>
              </a:solidFill>
              <a:latin typeface="Noto Sans JP"/>
              <a:ea typeface="Noto Sans JP"/>
              <a:cs typeface="Noto Sans JP"/>
              <a:sym typeface="Noto Sans JP"/>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